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</p:sldMasterIdLst>
  <p:notesMasterIdLst>
    <p:notesMasterId r:id="rId38"/>
  </p:notesMasterIdLst>
  <p:sldIdLst>
    <p:sldId id="258" r:id="rId2"/>
    <p:sldId id="313" r:id="rId3"/>
    <p:sldId id="314" r:id="rId4"/>
    <p:sldId id="378" r:id="rId5"/>
    <p:sldId id="379" r:id="rId6"/>
    <p:sldId id="380" r:id="rId7"/>
    <p:sldId id="381" r:id="rId8"/>
    <p:sldId id="382" r:id="rId9"/>
    <p:sldId id="384" r:id="rId10"/>
    <p:sldId id="385" r:id="rId11"/>
    <p:sldId id="315" r:id="rId12"/>
    <p:sldId id="318" r:id="rId13"/>
    <p:sldId id="319" r:id="rId14"/>
    <p:sldId id="320" r:id="rId15"/>
    <p:sldId id="322" r:id="rId16"/>
    <p:sldId id="323" r:id="rId17"/>
    <p:sldId id="326" r:id="rId18"/>
    <p:sldId id="327" r:id="rId19"/>
    <p:sldId id="330" r:id="rId20"/>
    <p:sldId id="353" r:id="rId21"/>
    <p:sldId id="331" r:id="rId22"/>
    <p:sldId id="349" r:id="rId23"/>
    <p:sldId id="354" r:id="rId24"/>
    <p:sldId id="334" r:id="rId25"/>
    <p:sldId id="336" r:id="rId26"/>
    <p:sldId id="337" r:id="rId27"/>
    <p:sldId id="352" r:id="rId28"/>
    <p:sldId id="344" r:id="rId29"/>
    <p:sldId id="357" r:id="rId30"/>
    <p:sldId id="347" r:id="rId31"/>
    <p:sldId id="342" r:id="rId32"/>
    <p:sldId id="348" r:id="rId33"/>
    <p:sldId id="355" r:id="rId34"/>
    <p:sldId id="374" r:id="rId35"/>
    <p:sldId id="375" r:id="rId36"/>
    <p:sldId id="377" r:id="rId37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D46E"/>
    <a:srgbClr val="FF0000"/>
    <a:srgbClr val="FF66FF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7833" autoAdjust="0"/>
  </p:normalViewPr>
  <p:slideViewPr>
    <p:cSldViewPr>
      <p:cViewPr varScale="1">
        <p:scale>
          <a:sx n="64" d="100"/>
          <a:sy n="64" d="100"/>
        </p:scale>
        <p:origin x="-17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56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22.xml"/><Relationship Id="rId4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EA0C4-007F-4446-A441-D4D4D1E57726}" type="doc">
      <dgm:prSet loTypeId="urn:microsoft.com/office/officeart/2005/8/layout/chevron2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A113947D-263F-45E0-8BDC-8E8497138B80}">
      <dgm:prSet phldrT="[Text]" phldr="1"/>
      <dgm:spPr>
        <a:solidFill>
          <a:srgbClr val="92D050"/>
        </a:solidFill>
      </dgm:spPr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0C00FF35-458A-42EB-B42D-4AABB4F458ED}" type="parTrans" cxnId="{D65B7E63-BAA6-4829-9351-C4BB94FF325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0937030-9743-4502-A390-0EC2956D7D49}" type="sibTrans" cxnId="{D65B7E63-BAA6-4829-9351-C4BB94FF325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FFE8E94-EC9B-4970-AC78-A545330C4869}">
      <dgm:prSet phldrT="[Text]"/>
      <dgm:spPr/>
      <dgm:t>
        <a:bodyPr/>
        <a:lstStyle/>
        <a:p>
          <a:r>
            <a:rPr lang="sr-Latn-CS" dirty="0" smtClean="0">
              <a:solidFill>
                <a:schemeClr val="tx1"/>
              </a:solidFill>
            </a:rPr>
            <a:t>Osnovana klinička sumnja na infekciju</a:t>
          </a:r>
          <a:endParaRPr lang="en-US" dirty="0">
            <a:solidFill>
              <a:schemeClr val="tx1"/>
            </a:solidFill>
          </a:endParaRPr>
        </a:p>
      </dgm:t>
    </dgm:pt>
    <dgm:pt modelId="{68E4BE6A-C027-4918-9E63-50B0691AB715}" type="parTrans" cxnId="{3B508BA6-A304-402B-B518-D7E82A40B6E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9F16F1-965D-4713-88FE-3AB85AA7555F}" type="sibTrans" cxnId="{3B508BA6-A304-402B-B518-D7E82A40B6E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669E612-3FAD-4012-91C9-1402BFA97582}">
      <dgm:prSet phldrT="[Text]" phldr="1"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2B921D-ED09-4A15-A232-BFCAA248FD2A}" type="parTrans" cxnId="{AFD4D75D-410F-4DEC-ABAA-ADF4885ADD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FC35704-AA64-4FEA-B03D-AAE527EE1F8C}" type="sibTrans" cxnId="{AFD4D75D-410F-4DEC-ABAA-ADF4885ADD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E4F615E-8B09-4947-AE50-AE6434AD4733}">
      <dgm:prSet phldrT="[Text]" phldr="1"/>
      <dgm:spPr>
        <a:solidFill>
          <a:srgbClr val="00B0F0"/>
        </a:solidFill>
      </dgm:spPr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46E00CBA-ECD7-4510-B8CA-688EE7B7D27C}" type="parTrans" cxnId="{1511334A-05C6-4EEC-8AB5-5BE3176CE3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B15099D-D5A5-49FA-A2D7-49535D56A27F}" type="sibTrans" cxnId="{1511334A-05C6-4EEC-8AB5-5BE3176CE3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67DD22-F535-4485-AB9B-31D1AB1B4F27}">
      <dgm:prSet phldrT="[Text]"/>
      <dgm:spPr/>
      <dgm:t>
        <a:bodyPr/>
        <a:lstStyle/>
        <a:p>
          <a:r>
            <a:rPr lang="sr-Latn-CS" dirty="0" smtClean="0">
              <a:solidFill>
                <a:schemeClr val="tx1"/>
              </a:solidFill>
            </a:rPr>
            <a:t>Uzeti uzorke za mikrobiološku analizu</a:t>
          </a:r>
          <a:endParaRPr lang="en-US" dirty="0">
            <a:solidFill>
              <a:schemeClr val="tx1"/>
            </a:solidFill>
          </a:endParaRPr>
        </a:p>
      </dgm:t>
    </dgm:pt>
    <dgm:pt modelId="{F78EF45E-BC80-4CBE-BD5D-39EAE74C2F11}" type="parTrans" cxnId="{A3840AC4-65D1-49E2-8928-0E424B662A8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D35B967-FE03-40F8-8477-DD469A133828}" type="sibTrans" cxnId="{A3840AC4-65D1-49E2-8928-0E424B662A8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A59234-2FF1-41CB-B6E9-837696C3FD8F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7CBA6DE6-DE61-476C-93EB-4B7954C8BDE8}" type="parTrans" cxnId="{681C90AC-A9D4-42FC-B663-25FECFC6D05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B8E1890-C5F9-4C1D-B114-3346CC91D4A5}" type="sibTrans" cxnId="{681C90AC-A9D4-42FC-B663-25FECFC6D05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DE3D7A-B9CC-48EA-B4D1-2794BC73C027}">
      <dgm:prSet phldrT="[Text]" phldr="1"/>
      <dgm:spPr>
        <a:solidFill>
          <a:srgbClr val="FF0000"/>
        </a:solidFill>
      </dgm:spPr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138F5054-66A1-47A6-8166-FE0539D7D654}" type="parTrans" cxnId="{CD9D4BA1-689F-4B51-AD96-024341901C8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675E31-43FA-466F-AB2E-0FE93347A9B9}" type="sibTrans" cxnId="{CD9D4BA1-689F-4B51-AD96-024341901C8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27086E3-20FD-4CC6-A58D-56C049CFDE13}">
      <dgm:prSet phldrT="[Text]"/>
      <dgm:spPr/>
      <dgm:t>
        <a:bodyPr/>
        <a:lstStyle/>
        <a:p>
          <a:r>
            <a:rPr lang="sr-Latn-CS" dirty="0" smtClean="0">
              <a:solidFill>
                <a:schemeClr val="tx1"/>
              </a:solidFill>
            </a:rPr>
            <a:t>Empirjski </a:t>
          </a:r>
          <a:r>
            <a:rPr lang="sr-Latn-CS" b="1" dirty="0" smtClean="0">
              <a:solidFill>
                <a:srgbClr val="FF0000"/>
              </a:solidFill>
            </a:rPr>
            <a:t>odmah</a:t>
          </a:r>
          <a:r>
            <a:rPr lang="sr-Latn-CS" b="1" dirty="0" smtClean="0">
              <a:solidFill>
                <a:schemeClr val="tx1"/>
              </a:solidFill>
            </a:rPr>
            <a:t> </a:t>
          </a:r>
          <a:r>
            <a:rPr lang="sr-Latn-CS" dirty="0" smtClean="0">
              <a:solidFill>
                <a:schemeClr val="tx1"/>
              </a:solidFill>
            </a:rPr>
            <a:t>primeniti antibiotike širokog spektra </a:t>
          </a:r>
          <a:endParaRPr lang="en-US" dirty="0">
            <a:solidFill>
              <a:schemeClr val="tx1"/>
            </a:solidFill>
          </a:endParaRPr>
        </a:p>
      </dgm:t>
    </dgm:pt>
    <dgm:pt modelId="{BF79E273-45E5-4912-B217-BB306862C466}" type="parTrans" cxnId="{71EB8C35-DED6-4C14-9148-0F60E90805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9BAF50-23BA-44EF-AB67-C63FEE79D375}" type="sibTrans" cxnId="{71EB8C35-DED6-4C14-9148-0F60E90805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E4B590-D499-4F71-AAE1-5A39B4B9307F}">
      <dgm:prSet phldrT="[Text]"/>
      <dgm:spPr/>
      <dgm:t>
        <a:bodyPr/>
        <a:lstStyle/>
        <a:p>
          <a:r>
            <a:rPr lang="sr-Latn-CS" b="1" dirty="0" smtClean="0">
              <a:solidFill>
                <a:srgbClr val="FF0000"/>
              </a:solidFill>
            </a:rPr>
            <a:t>Pokriti sve verovatne uzročnike</a:t>
          </a:r>
          <a:endParaRPr lang="en-US" b="1" dirty="0">
            <a:solidFill>
              <a:srgbClr val="FF0000"/>
            </a:solidFill>
          </a:endParaRPr>
        </a:p>
      </dgm:t>
    </dgm:pt>
    <dgm:pt modelId="{E41C3BBF-3898-4B49-A928-44EB46ACD2E0}" type="parTrans" cxnId="{722FB791-1930-4D60-AD89-5DD93F0A07F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7EC12B-E420-4852-A4AE-B1BA6CEA60FE}" type="sibTrans" cxnId="{722FB791-1930-4D60-AD89-5DD93F0A07F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B1C4323-58C0-4E0C-89F0-3FE5912B66DC}" type="pres">
      <dgm:prSet presAssocID="{457EA0C4-007F-4446-A441-D4D4D1E5772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A681D7-8497-4D78-A8A9-3B43097646DD}" type="pres">
      <dgm:prSet presAssocID="{A113947D-263F-45E0-8BDC-8E8497138B80}" presName="composite" presStyleCnt="0"/>
      <dgm:spPr/>
    </dgm:pt>
    <dgm:pt modelId="{D9B4E5AB-49A9-4C15-A957-DCCB8FD1B246}" type="pres">
      <dgm:prSet presAssocID="{A113947D-263F-45E0-8BDC-8E8497138B8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621F5-305A-4FF0-B22C-D861A528BDFE}" type="pres">
      <dgm:prSet presAssocID="{A113947D-263F-45E0-8BDC-8E8497138B80}" presName="descendantText" presStyleLbl="alignAcc1" presStyleIdx="0" presStyleCnt="3" custScaleY="74498" custLinFactNeighborX="-297" custLinFactNeighborY="1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F9271D-F874-4B76-9E60-1AD65CC0229E}" type="pres">
      <dgm:prSet presAssocID="{50937030-9743-4502-A390-0EC2956D7D49}" presName="sp" presStyleCnt="0"/>
      <dgm:spPr/>
    </dgm:pt>
    <dgm:pt modelId="{8A3D3182-1200-4112-BCB6-5CF2D087E689}" type="pres">
      <dgm:prSet presAssocID="{5E4F615E-8B09-4947-AE50-AE6434AD4733}" presName="composite" presStyleCnt="0"/>
      <dgm:spPr/>
    </dgm:pt>
    <dgm:pt modelId="{66434297-B8C1-4F05-ADFC-A912910DCE30}" type="pres">
      <dgm:prSet presAssocID="{5E4F615E-8B09-4947-AE50-AE6434AD473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BFA219-03DC-42CD-AE57-BAEFA54EBAFA}" type="pres">
      <dgm:prSet presAssocID="{5E4F615E-8B09-4947-AE50-AE6434AD4733}" presName="descendantText" presStyleLbl="alignAcc1" presStyleIdx="1" presStyleCnt="3" custScaleY="74498" custLinFactNeighborX="-297" custLinFactNeighborY="1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D8DE69-2A30-4CB7-AB93-A973A375654F}" type="pres">
      <dgm:prSet presAssocID="{0B15099D-D5A5-49FA-A2D7-49535D56A27F}" presName="sp" presStyleCnt="0"/>
      <dgm:spPr/>
    </dgm:pt>
    <dgm:pt modelId="{6A1B7339-5813-4A71-BD51-AABA3D9CEBD1}" type="pres">
      <dgm:prSet presAssocID="{6BDE3D7A-B9CC-48EA-B4D1-2794BC73C027}" presName="composite" presStyleCnt="0"/>
      <dgm:spPr/>
    </dgm:pt>
    <dgm:pt modelId="{24C9BB75-F941-4799-9D39-A58E3E39EF2B}" type="pres">
      <dgm:prSet presAssocID="{6BDE3D7A-B9CC-48EA-B4D1-2794BC73C027}" presName="parentText" presStyleLbl="alignNode1" presStyleIdx="2" presStyleCnt="3" custLinFactNeighborX="0" custLinFactNeighborY="-125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D7317-D8B4-4359-98BE-31FAEE693983}" type="pres">
      <dgm:prSet presAssocID="{6BDE3D7A-B9CC-48EA-B4D1-2794BC73C027}" presName="descendantText" presStyleLbl="alignAcc1" presStyleIdx="2" presStyleCnt="3" custScaleY="115608" custLinFactNeighborX="-297" custLinFactNeighborY="-12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D4D75D-410F-4DEC-ABAA-ADF4885ADD6D}" srcId="{A113947D-263F-45E0-8BDC-8E8497138B80}" destId="{9669E612-3FAD-4012-91C9-1402BFA97582}" srcOrd="1" destOrd="0" parTransId="{C72B921D-ED09-4A15-A232-BFCAA248FD2A}" sibTransId="{5FC35704-AA64-4FEA-B03D-AAE527EE1F8C}"/>
    <dgm:cxn modelId="{180D6BF3-B761-43BD-806E-3103D2F03567}" type="presOf" srcId="{6BDE3D7A-B9CC-48EA-B4D1-2794BC73C027}" destId="{24C9BB75-F941-4799-9D39-A58E3E39EF2B}" srcOrd="0" destOrd="0" presId="urn:microsoft.com/office/officeart/2005/8/layout/chevron2"/>
    <dgm:cxn modelId="{3B508BA6-A304-402B-B518-D7E82A40B6ED}" srcId="{A113947D-263F-45E0-8BDC-8E8497138B80}" destId="{5FFE8E94-EC9B-4970-AC78-A545330C4869}" srcOrd="0" destOrd="0" parTransId="{68E4BE6A-C027-4918-9E63-50B0691AB715}" sibTransId="{559F16F1-965D-4713-88FE-3AB85AA7555F}"/>
    <dgm:cxn modelId="{CD9D4BA1-689F-4B51-AD96-024341901C88}" srcId="{457EA0C4-007F-4446-A441-D4D4D1E57726}" destId="{6BDE3D7A-B9CC-48EA-B4D1-2794BC73C027}" srcOrd="2" destOrd="0" parTransId="{138F5054-66A1-47A6-8166-FE0539D7D654}" sibTransId="{6E675E31-43FA-466F-AB2E-0FE93347A9B9}"/>
    <dgm:cxn modelId="{681C90AC-A9D4-42FC-B663-25FECFC6D058}" srcId="{5E4F615E-8B09-4947-AE50-AE6434AD4733}" destId="{0DA59234-2FF1-41CB-B6E9-837696C3FD8F}" srcOrd="1" destOrd="0" parTransId="{7CBA6DE6-DE61-476C-93EB-4B7954C8BDE8}" sibTransId="{FB8E1890-C5F9-4C1D-B114-3346CC91D4A5}"/>
    <dgm:cxn modelId="{18FDC82A-7481-4933-851A-E78ECD992A98}" type="presOf" srcId="{A113947D-263F-45E0-8BDC-8E8497138B80}" destId="{D9B4E5AB-49A9-4C15-A957-DCCB8FD1B246}" srcOrd="0" destOrd="0" presId="urn:microsoft.com/office/officeart/2005/8/layout/chevron2"/>
    <dgm:cxn modelId="{722FB791-1930-4D60-AD89-5DD93F0A07FA}" srcId="{6BDE3D7A-B9CC-48EA-B4D1-2794BC73C027}" destId="{CAE4B590-D499-4F71-AAE1-5A39B4B9307F}" srcOrd="1" destOrd="0" parTransId="{E41C3BBF-3898-4B49-A928-44EB46ACD2E0}" sibTransId="{C97EC12B-E420-4852-A4AE-B1BA6CEA60FE}"/>
    <dgm:cxn modelId="{C0487347-C677-47BC-B2F2-625AABA1C688}" type="presOf" srcId="{457EA0C4-007F-4446-A441-D4D4D1E57726}" destId="{3B1C4323-58C0-4E0C-89F0-3FE5912B66DC}" srcOrd="0" destOrd="0" presId="urn:microsoft.com/office/officeart/2005/8/layout/chevron2"/>
    <dgm:cxn modelId="{23D5BD07-F969-45A5-B628-3E1E9E4FB437}" type="presOf" srcId="{0DA59234-2FF1-41CB-B6E9-837696C3FD8F}" destId="{74BFA219-03DC-42CD-AE57-BAEFA54EBAFA}" srcOrd="0" destOrd="1" presId="urn:microsoft.com/office/officeart/2005/8/layout/chevron2"/>
    <dgm:cxn modelId="{FF852E8B-3E51-4A9C-B57E-389FE00BADD3}" type="presOf" srcId="{9669E612-3FAD-4012-91C9-1402BFA97582}" destId="{2DA621F5-305A-4FF0-B22C-D861A528BDFE}" srcOrd="0" destOrd="1" presId="urn:microsoft.com/office/officeart/2005/8/layout/chevron2"/>
    <dgm:cxn modelId="{EA3B3F50-E83E-46DC-89DD-7DEA8276B7B6}" type="presOf" srcId="{927086E3-20FD-4CC6-A58D-56C049CFDE13}" destId="{340D7317-D8B4-4359-98BE-31FAEE693983}" srcOrd="0" destOrd="0" presId="urn:microsoft.com/office/officeart/2005/8/layout/chevron2"/>
    <dgm:cxn modelId="{D65B7E63-BAA6-4829-9351-C4BB94FF325D}" srcId="{457EA0C4-007F-4446-A441-D4D4D1E57726}" destId="{A113947D-263F-45E0-8BDC-8E8497138B80}" srcOrd="0" destOrd="0" parTransId="{0C00FF35-458A-42EB-B42D-4AABB4F458ED}" sibTransId="{50937030-9743-4502-A390-0EC2956D7D49}"/>
    <dgm:cxn modelId="{591E5769-A410-4DD7-A6A1-8B04CB6CFF37}" type="presOf" srcId="{5FFE8E94-EC9B-4970-AC78-A545330C4869}" destId="{2DA621F5-305A-4FF0-B22C-D861A528BDFE}" srcOrd="0" destOrd="0" presId="urn:microsoft.com/office/officeart/2005/8/layout/chevron2"/>
    <dgm:cxn modelId="{71EB8C35-DED6-4C14-9148-0F60E9080564}" srcId="{6BDE3D7A-B9CC-48EA-B4D1-2794BC73C027}" destId="{927086E3-20FD-4CC6-A58D-56C049CFDE13}" srcOrd="0" destOrd="0" parTransId="{BF79E273-45E5-4912-B217-BB306862C466}" sibTransId="{169BAF50-23BA-44EF-AB67-C63FEE79D375}"/>
    <dgm:cxn modelId="{ADDA68D3-F2CF-43AB-8CBF-FC92A7FE591B}" type="presOf" srcId="{5567DD22-F535-4485-AB9B-31D1AB1B4F27}" destId="{74BFA219-03DC-42CD-AE57-BAEFA54EBAFA}" srcOrd="0" destOrd="0" presId="urn:microsoft.com/office/officeart/2005/8/layout/chevron2"/>
    <dgm:cxn modelId="{A3840AC4-65D1-49E2-8928-0E424B662A81}" srcId="{5E4F615E-8B09-4947-AE50-AE6434AD4733}" destId="{5567DD22-F535-4485-AB9B-31D1AB1B4F27}" srcOrd="0" destOrd="0" parTransId="{F78EF45E-BC80-4CBE-BD5D-39EAE74C2F11}" sibTransId="{3D35B967-FE03-40F8-8477-DD469A133828}"/>
    <dgm:cxn modelId="{A9B6D366-3E6C-4399-BD31-5FBE664FF33C}" type="presOf" srcId="{5E4F615E-8B09-4947-AE50-AE6434AD4733}" destId="{66434297-B8C1-4F05-ADFC-A912910DCE30}" srcOrd="0" destOrd="0" presId="urn:microsoft.com/office/officeart/2005/8/layout/chevron2"/>
    <dgm:cxn modelId="{1511334A-05C6-4EEC-8AB5-5BE3176CE338}" srcId="{457EA0C4-007F-4446-A441-D4D4D1E57726}" destId="{5E4F615E-8B09-4947-AE50-AE6434AD4733}" srcOrd="1" destOrd="0" parTransId="{46E00CBA-ECD7-4510-B8CA-688EE7B7D27C}" sibTransId="{0B15099D-D5A5-49FA-A2D7-49535D56A27F}"/>
    <dgm:cxn modelId="{0D480F42-C71A-4EDB-99F1-73CB9C2CF0C4}" type="presOf" srcId="{CAE4B590-D499-4F71-AAE1-5A39B4B9307F}" destId="{340D7317-D8B4-4359-98BE-31FAEE693983}" srcOrd="0" destOrd="1" presId="urn:microsoft.com/office/officeart/2005/8/layout/chevron2"/>
    <dgm:cxn modelId="{FE26C3D6-988E-4526-8667-CC7F55AB1303}" type="presParOf" srcId="{3B1C4323-58C0-4E0C-89F0-3FE5912B66DC}" destId="{C7A681D7-8497-4D78-A8A9-3B43097646DD}" srcOrd="0" destOrd="0" presId="urn:microsoft.com/office/officeart/2005/8/layout/chevron2"/>
    <dgm:cxn modelId="{85395846-3725-499F-8F41-98DA8C1BDCEB}" type="presParOf" srcId="{C7A681D7-8497-4D78-A8A9-3B43097646DD}" destId="{D9B4E5AB-49A9-4C15-A957-DCCB8FD1B246}" srcOrd="0" destOrd="0" presId="urn:microsoft.com/office/officeart/2005/8/layout/chevron2"/>
    <dgm:cxn modelId="{64AB1651-8AC2-4371-BC61-120244247618}" type="presParOf" srcId="{C7A681D7-8497-4D78-A8A9-3B43097646DD}" destId="{2DA621F5-305A-4FF0-B22C-D861A528BDFE}" srcOrd="1" destOrd="0" presId="urn:microsoft.com/office/officeart/2005/8/layout/chevron2"/>
    <dgm:cxn modelId="{D1E1024E-BA27-44D4-A922-E44E019C1638}" type="presParOf" srcId="{3B1C4323-58C0-4E0C-89F0-3FE5912B66DC}" destId="{CEF9271D-F874-4B76-9E60-1AD65CC0229E}" srcOrd="1" destOrd="0" presId="urn:microsoft.com/office/officeart/2005/8/layout/chevron2"/>
    <dgm:cxn modelId="{11B11868-4823-4108-A64B-F0E989801FCF}" type="presParOf" srcId="{3B1C4323-58C0-4E0C-89F0-3FE5912B66DC}" destId="{8A3D3182-1200-4112-BCB6-5CF2D087E689}" srcOrd="2" destOrd="0" presId="urn:microsoft.com/office/officeart/2005/8/layout/chevron2"/>
    <dgm:cxn modelId="{56316796-8DED-49C2-BDB2-42FD050EFC1F}" type="presParOf" srcId="{8A3D3182-1200-4112-BCB6-5CF2D087E689}" destId="{66434297-B8C1-4F05-ADFC-A912910DCE30}" srcOrd="0" destOrd="0" presId="urn:microsoft.com/office/officeart/2005/8/layout/chevron2"/>
    <dgm:cxn modelId="{A50C1921-1E85-4ABD-A365-15DFBE9E7D2A}" type="presParOf" srcId="{8A3D3182-1200-4112-BCB6-5CF2D087E689}" destId="{74BFA219-03DC-42CD-AE57-BAEFA54EBAFA}" srcOrd="1" destOrd="0" presId="urn:microsoft.com/office/officeart/2005/8/layout/chevron2"/>
    <dgm:cxn modelId="{38BF8C52-3EB2-4387-9DEA-4F93103567B1}" type="presParOf" srcId="{3B1C4323-58C0-4E0C-89F0-3FE5912B66DC}" destId="{16D8DE69-2A30-4CB7-AB93-A973A375654F}" srcOrd="3" destOrd="0" presId="urn:microsoft.com/office/officeart/2005/8/layout/chevron2"/>
    <dgm:cxn modelId="{2C897D92-2401-4D28-835E-4C0FCED7D07A}" type="presParOf" srcId="{3B1C4323-58C0-4E0C-89F0-3FE5912B66DC}" destId="{6A1B7339-5813-4A71-BD51-AABA3D9CEBD1}" srcOrd="4" destOrd="0" presId="urn:microsoft.com/office/officeart/2005/8/layout/chevron2"/>
    <dgm:cxn modelId="{E13D2AA9-8593-4D8A-B021-0467F0DD4C11}" type="presParOf" srcId="{6A1B7339-5813-4A71-BD51-AABA3D9CEBD1}" destId="{24C9BB75-F941-4799-9D39-A58E3E39EF2B}" srcOrd="0" destOrd="0" presId="urn:microsoft.com/office/officeart/2005/8/layout/chevron2"/>
    <dgm:cxn modelId="{6240F227-BF2D-40DC-9786-5B616D1CFC85}" type="presParOf" srcId="{6A1B7339-5813-4A71-BD51-AABA3D9CEBD1}" destId="{340D7317-D8B4-4359-98BE-31FAEE6939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239879-5983-4F3C-853A-54E4F74B3631}" type="doc">
      <dgm:prSet loTypeId="urn:microsoft.com/office/officeart/2005/8/layout/arrow4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64147A72-B815-4B76-8F53-51CB2A936705}">
      <dgm:prSet phldrT="[Text]"/>
      <dgm:spPr/>
      <dgm:t>
        <a:bodyPr/>
        <a:lstStyle/>
        <a:p>
          <a:r>
            <a:rPr lang="sr-Latn-CS" dirty="0" smtClean="0"/>
            <a:t>Empirijska terapija širokog spektra- max za lečenje infekcije, ali</a:t>
          </a:r>
          <a:endParaRPr lang="en-US" dirty="0"/>
        </a:p>
      </dgm:t>
    </dgm:pt>
    <dgm:pt modelId="{EC59D737-4245-44DA-AA03-708302F767C6}" type="parTrans" cxnId="{F38B6B85-7CA4-4D2D-977C-19CA50DA9410}">
      <dgm:prSet/>
      <dgm:spPr/>
      <dgm:t>
        <a:bodyPr/>
        <a:lstStyle/>
        <a:p>
          <a:endParaRPr lang="en-US"/>
        </a:p>
      </dgm:t>
    </dgm:pt>
    <dgm:pt modelId="{EE61B310-BD60-4275-B0C3-99D4B61E8C83}" type="sibTrans" cxnId="{F38B6B85-7CA4-4D2D-977C-19CA50DA9410}">
      <dgm:prSet/>
      <dgm:spPr/>
      <dgm:t>
        <a:bodyPr/>
        <a:lstStyle/>
        <a:p>
          <a:endParaRPr lang="en-US"/>
        </a:p>
      </dgm:t>
    </dgm:pt>
    <dgm:pt modelId="{34F3981B-E68D-42D5-A1AB-230915E8B2EB}">
      <dgm:prSet phldrT="[Text]"/>
      <dgm:spPr/>
      <dgm:t>
        <a:bodyPr/>
        <a:lstStyle/>
        <a:p>
          <a:r>
            <a:rPr lang="sr-Latn-CS" dirty="0" smtClean="0"/>
            <a:t>Doprinosi pojavi antimkrobne rezistencije- max rezistencija</a:t>
          </a:r>
          <a:endParaRPr lang="en-US" dirty="0"/>
        </a:p>
      </dgm:t>
    </dgm:pt>
    <dgm:pt modelId="{42D1CD33-7FF7-4C3C-9F89-311EBF954884}" type="parTrans" cxnId="{458C5491-E5C0-4FF4-ABD1-6549E59DC4A9}">
      <dgm:prSet/>
      <dgm:spPr/>
      <dgm:t>
        <a:bodyPr/>
        <a:lstStyle/>
        <a:p>
          <a:endParaRPr lang="en-US"/>
        </a:p>
      </dgm:t>
    </dgm:pt>
    <dgm:pt modelId="{86CA7196-1A8B-483C-B18E-97B752D9DD36}" type="sibTrans" cxnId="{458C5491-E5C0-4FF4-ABD1-6549E59DC4A9}">
      <dgm:prSet/>
      <dgm:spPr/>
      <dgm:t>
        <a:bodyPr/>
        <a:lstStyle/>
        <a:p>
          <a:endParaRPr lang="en-US"/>
        </a:p>
      </dgm:t>
    </dgm:pt>
    <dgm:pt modelId="{2FAAFC9B-DC38-4AD4-AFC4-2C9F1641756D}" type="pres">
      <dgm:prSet presAssocID="{20239879-5983-4F3C-853A-54E4F74B363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755BA5-0BD9-4722-A731-E32CF5D3146A}" type="pres">
      <dgm:prSet presAssocID="{64147A72-B815-4B76-8F53-51CB2A936705}" presName="upArrow" presStyleLbl="node1" presStyleIdx="0" presStyleCnt="2"/>
      <dgm:spPr>
        <a:solidFill>
          <a:srgbClr val="92D050"/>
        </a:solidFill>
      </dgm:spPr>
    </dgm:pt>
    <dgm:pt modelId="{72046891-1692-4F5C-A099-F3FA8B82A407}" type="pres">
      <dgm:prSet presAssocID="{64147A72-B815-4B76-8F53-51CB2A936705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0658F-FB5A-46DC-AB28-D2E2579132DF}" type="pres">
      <dgm:prSet presAssocID="{34F3981B-E68D-42D5-A1AB-230915E8B2EB}" presName="downArrow" presStyleLbl="node1" presStyleIdx="1" presStyleCnt="2"/>
      <dgm:spPr>
        <a:solidFill>
          <a:srgbClr val="FF0000"/>
        </a:solidFill>
      </dgm:spPr>
    </dgm:pt>
    <dgm:pt modelId="{4E6DF3E1-26F2-40FF-A92D-038EFEBACEBD}" type="pres">
      <dgm:prSet presAssocID="{34F3981B-E68D-42D5-A1AB-230915E8B2EB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8C5491-E5C0-4FF4-ABD1-6549E59DC4A9}" srcId="{20239879-5983-4F3C-853A-54E4F74B3631}" destId="{34F3981B-E68D-42D5-A1AB-230915E8B2EB}" srcOrd="1" destOrd="0" parTransId="{42D1CD33-7FF7-4C3C-9F89-311EBF954884}" sibTransId="{86CA7196-1A8B-483C-B18E-97B752D9DD36}"/>
    <dgm:cxn modelId="{EC2060D0-0C80-485B-AE81-2236E704D978}" type="presOf" srcId="{64147A72-B815-4B76-8F53-51CB2A936705}" destId="{72046891-1692-4F5C-A099-F3FA8B82A407}" srcOrd="0" destOrd="0" presId="urn:microsoft.com/office/officeart/2005/8/layout/arrow4"/>
    <dgm:cxn modelId="{F38B6B85-7CA4-4D2D-977C-19CA50DA9410}" srcId="{20239879-5983-4F3C-853A-54E4F74B3631}" destId="{64147A72-B815-4B76-8F53-51CB2A936705}" srcOrd="0" destOrd="0" parTransId="{EC59D737-4245-44DA-AA03-708302F767C6}" sibTransId="{EE61B310-BD60-4275-B0C3-99D4B61E8C83}"/>
    <dgm:cxn modelId="{825733A8-8125-41A9-91BD-1A59C2BE64BC}" type="presOf" srcId="{20239879-5983-4F3C-853A-54E4F74B3631}" destId="{2FAAFC9B-DC38-4AD4-AFC4-2C9F1641756D}" srcOrd="0" destOrd="0" presId="urn:microsoft.com/office/officeart/2005/8/layout/arrow4"/>
    <dgm:cxn modelId="{D2B7AF9B-4746-481A-A537-86F8BAC36AE7}" type="presOf" srcId="{34F3981B-E68D-42D5-A1AB-230915E8B2EB}" destId="{4E6DF3E1-26F2-40FF-A92D-038EFEBACEBD}" srcOrd="0" destOrd="0" presId="urn:microsoft.com/office/officeart/2005/8/layout/arrow4"/>
    <dgm:cxn modelId="{EC8ABA0C-55A1-46FE-861E-5EADDADF3C02}" type="presParOf" srcId="{2FAAFC9B-DC38-4AD4-AFC4-2C9F1641756D}" destId="{1F755BA5-0BD9-4722-A731-E32CF5D3146A}" srcOrd="0" destOrd="0" presId="urn:microsoft.com/office/officeart/2005/8/layout/arrow4"/>
    <dgm:cxn modelId="{D70999FB-1573-4CDA-905D-EAB7F36F5C0C}" type="presParOf" srcId="{2FAAFC9B-DC38-4AD4-AFC4-2C9F1641756D}" destId="{72046891-1692-4F5C-A099-F3FA8B82A407}" srcOrd="1" destOrd="0" presId="urn:microsoft.com/office/officeart/2005/8/layout/arrow4"/>
    <dgm:cxn modelId="{7185CAEC-5653-420F-9835-61ADEAF2AFFC}" type="presParOf" srcId="{2FAAFC9B-DC38-4AD4-AFC4-2C9F1641756D}" destId="{BAB0658F-FB5A-46DC-AB28-D2E2579132DF}" srcOrd="2" destOrd="0" presId="urn:microsoft.com/office/officeart/2005/8/layout/arrow4"/>
    <dgm:cxn modelId="{C136977D-C3D3-43F1-AA8A-27CD1E046D41}" type="presParOf" srcId="{2FAAFC9B-DC38-4AD4-AFC4-2C9F1641756D}" destId="{4E6DF3E1-26F2-40FF-A92D-038EFEBACEB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27F598-F303-497A-A0C4-D5AE1572C4FE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A00383-DBE0-49FD-9CB4-75D775805FCA}">
      <dgm:prSet phldrT="[Text]"/>
      <dgm:spPr>
        <a:solidFill>
          <a:srgbClr val="92D050"/>
        </a:solidFill>
      </dgm:spPr>
      <dgm:t>
        <a:bodyPr/>
        <a:lstStyle/>
        <a:p>
          <a:r>
            <a:rPr lang="sr-Latn-CS" dirty="0" smtClean="0"/>
            <a:t>Empirijska Th širokog spektra</a:t>
          </a:r>
          <a:endParaRPr lang="en-US" dirty="0"/>
        </a:p>
      </dgm:t>
    </dgm:pt>
    <dgm:pt modelId="{128B9E55-DE6C-491D-9E0C-507A145778D2}" type="parTrans" cxnId="{4EE8D504-2EE3-4A68-9EF3-6ED9EDA99DB3}">
      <dgm:prSet/>
      <dgm:spPr/>
      <dgm:t>
        <a:bodyPr/>
        <a:lstStyle/>
        <a:p>
          <a:endParaRPr lang="en-US"/>
        </a:p>
      </dgm:t>
    </dgm:pt>
    <dgm:pt modelId="{3AB2F0CF-AF8E-4666-9834-39703D180FD4}" type="sibTrans" cxnId="{4EE8D504-2EE3-4A68-9EF3-6ED9EDA99DB3}">
      <dgm:prSet/>
      <dgm:spPr/>
      <dgm:t>
        <a:bodyPr/>
        <a:lstStyle/>
        <a:p>
          <a:endParaRPr lang="en-US"/>
        </a:p>
      </dgm:t>
    </dgm:pt>
    <dgm:pt modelId="{98065C95-B1E3-45FA-B595-CEE6734C339A}">
      <dgm:prSet phldrT="[Text]"/>
      <dgm:spPr>
        <a:solidFill>
          <a:srgbClr val="FF0000"/>
        </a:solidFill>
      </dgm:spPr>
      <dgm:t>
        <a:bodyPr/>
        <a:lstStyle/>
        <a:p>
          <a:r>
            <a:rPr lang="sr-Latn-CS" dirty="0" smtClean="0"/>
            <a:t>Rezistencija</a:t>
          </a:r>
          <a:endParaRPr lang="en-US" dirty="0"/>
        </a:p>
      </dgm:t>
    </dgm:pt>
    <dgm:pt modelId="{8CB400AB-89FB-47AD-B417-E2F48D9EBD99}" type="parTrans" cxnId="{94D85566-B132-4EFC-A380-D522036771EF}">
      <dgm:prSet/>
      <dgm:spPr/>
      <dgm:t>
        <a:bodyPr/>
        <a:lstStyle/>
        <a:p>
          <a:endParaRPr lang="en-US"/>
        </a:p>
      </dgm:t>
    </dgm:pt>
    <dgm:pt modelId="{FB54D103-5149-4FB4-8DC2-42778C453910}" type="sibTrans" cxnId="{94D85566-B132-4EFC-A380-D522036771EF}">
      <dgm:prSet/>
      <dgm:spPr/>
      <dgm:t>
        <a:bodyPr/>
        <a:lstStyle/>
        <a:p>
          <a:endParaRPr lang="en-US"/>
        </a:p>
      </dgm:t>
    </dgm:pt>
    <dgm:pt modelId="{76EEEEFF-77AD-4E91-BBA3-46C40247F852}" type="pres">
      <dgm:prSet presAssocID="{D227F598-F303-497A-A0C4-D5AE1572C4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3A44F8-BD79-4877-99BB-3361DFC93FD0}" type="pres">
      <dgm:prSet presAssocID="{87A00383-DBE0-49FD-9CB4-75D775805FCA}" presName="arrow" presStyleLbl="node1" presStyleIdx="0" presStyleCnt="2" custRadScaleRad="103804" custRadScaleInc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C632C-0378-41C4-9977-F1CA7FAE4AE3}" type="pres">
      <dgm:prSet presAssocID="{98065C95-B1E3-45FA-B595-CEE6734C339A}" presName="arrow" presStyleLbl="node1" presStyleIdx="1" presStyleCnt="2" custRadScaleRad="83680" custRadScaleInc="-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D85566-B132-4EFC-A380-D522036771EF}" srcId="{D227F598-F303-497A-A0C4-D5AE1572C4FE}" destId="{98065C95-B1E3-45FA-B595-CEE6734C339A}" srcOrd="1" destOrd="0" parTransId="{8CB400AB-89FB-47AD-B417-E2F48D9EBD99}" sibTransId="{FB54D103-5149-4FB4-8DC2-42778C453910}"/>
    <dgm:cxn modelId="{A9BBF399-1ECE-496B-8B50-7BFC491EAC5A}" type="presOf" srcId="{98065C95-B1E3-45FA-B595-CEE6734C339A}" destId="{E12C632C-0378-41C4-9977-F1CA7FAE4AE3}" srcOrd="0" destOrd="0" presId="urn:microsoft.com/office/officeart/2005/8/layout/arrow5"/>
    <dgm:cxn modelId="{4EE8D504-2EE3-4A68-9EF3-6ED9EDA99DB3}" srcId="{D227F598-F303-497A-A0C4-D5AE1572C4FE}" destId="{87A00383-DBE0-49FD-9CB4-75D775805FCA}" srcOrd="0" destOrd="0" parTransId="{128B9E55-DE6C-491D-9E0C-507A145778D2}" sibTransId="{3AB2F0CF-AF8E-4666-9834-39703D180FD4}"/>
    <dgm:cxn modelId="{BA975964-D517-44EA-AA62-85D6040B39D6}" type="presOf" srcId="{87A00383-DBE0-49FD-9CB4-75D775805FCA}" destId="{6B3A44F8-BD79-4877-99BB-3361DFC93FD0}" srcOrd="0" destOrd="0" presId="urn:microsoft.com/office/officeart/2005/8/layout/arrow5"/>
    <dgm:cxn modelId="{11DC5CCB-9AD9-4070-BF09-9F4DFBC3C2DD}" type="presOf" srcId="{D227F598-F303-497A-A0C4-D5AE1572C4FE}" destId="{76EEEEFF-77AD-4E91-BBA3-46C40247F852}" srcOrd="0" destOrd="0" presId="urn:microsoft.com/office/officeart/2005/8/layout/arrow5"/>
    <dgm:cxn modelId="{B62A7B70-0D30-4186-A8AC-387ED4BC596B}" type="presParOf" srcId="{76EEEEFF-77AD-4E91-BBA3-46C40247F852}" destId="{6B3A44F8-BD79-4877-99BB-3361DFC93FD0}" srcOrd="0" destOrd="0" presId="urn:microsoft.com/office/officeart/2005/8/layout/arrow5"/>
    <dgm:cxn modelId="{68B96533-5EA8-469A-A83F-5339649EC92C}" type="presParOf" srcId="{76EEEEFF-77AD-4E91-BBA3-46C40247F852}" destId="{E12C632C-0378-41C4-9977-F1CA7FAE4AE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B4E5AB-49A9-4C15-A957-DCCB8FD1B246}">
      <dsp:nvSpPr>
        <dsp:cNvPr id="0" name=""/>
        <dsp:cNvSpPr/>
      </dsp:nvSpPr>
      <dsp:spPr>
        <a:xfrm rot="5400000">
          <a:off x="-240994" y="243440"/>
          <a:ext cx="1606628" cy="1124639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>
            <a:solidFill>
              <a:schemeClr val="tx1"/>
            </a:solidFill>
          </a:endParaRPr>
        </a:p>
      </dsp:txBody>
      <dsp:txXfrm rot="5400000">
        <a:off x="-240994" y="243440"/>
        <a:ext cx="1606628" cy="1124639"/>
      </dsp:txXfrm>
    </dsp:sp>
    <dsp:sp modelId="{2DA621F5-305A-4FF0-B22C-D861A528BDFE}">
      <dsp:nvSpPr>
        <dsp:cNvPr id="0" name=""/>
        <dsp:cNvSpPr/>
      </dsp:nvSpPr>
      <dsp:spPr>
        <a:xfrm rot="5400000">
          <a:off x="4494265" y="-3239802"/>
          <a:ext cx="777988" cy="756216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2200" kern="1200" dirty="0" smtClean="0">
              <a:solidFill>
                <a:schemeClr val="tx1"/>
              </a:solidFill>
            </a:rPr>
            <a:t>Osnovana klinička sumnja na infekciju</a:t>
          </a:r>
          <a:endParaRPr lang="en-US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>
            <a:solidFill>
              <a:schemeClr val="tx1"/>
            </a:solidFill>
          </a:endParaRPr>
        </a:p>
      </dsp:txBody>
      <dsp:txXfrm rot="5400000">
        <a:off x="4494265" y="-3239802"/>
        <a:ext cx="777988" cy="7562160"/>
      </dsp:txXfrm>
    </dsp:sp>
    <dsp:sp modelId="{66434297-B8C1-4F05-ADFC-A912910DCE30}">
      <dsp:nvSpPr>
        <dsp:cNvPr id="0" name=""/>
        <dsp:cNvSpPr/>
      </dsp:nvSpPr>
      <dsp:spPr>
        <a:xfrm rot="5400000">
          <a:off x="-240994" y="1659912"/>
          <a:ext cx="1606628" cy="1124639"/>
        </a:xfrm>
        <a:prstGeom prst="chevron">
          <a:avLst/>
        </a:prstGeom>
        <a:solidFill>
          <a:srgbClr val="00B0F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>
            <a:solidFill>
              <a:schemeClr val="tx1"/>
            </a:solidFill>
          </a:endParaRPr>
        </a:p>
      </dsp:txBody>
      <dsp:txXfrm rot="5400000">
        <a:off x="-240994" y="1659912"/>
        <a:ext cx="1606628" cy="1124639"/>
      </dsp:txXfrm>
    </dsp:sp>
    <dsp:sp modelId="{74BFA219-03DC-42CD-AE57-BAEFA54EBAFA}">
      <dsp:nvSpPr>
        <dsp:cNvPr id="0" name=""/>
        <dsp:cNvSpPr/>
      </dsp:nvSpPr>
      <dsp:spPr>
        <a:xfrm rot="5400000">
          <a:off x="4494265" y="-1838034"/>
          <a:ext cx="777988" cy="756216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2200" kern="1200" dirty="0" smtClean="0">
              <a:solidFill>
                <a:schemeClr val="tx1"/>
              </a:solidFill>
            </a:rPr>
            <a:t>Uzeti uzorke za mikrobiološku analizu</a:t>
          </a:r>
          <a:endParaRPr lang="en-US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>
            <a:solidFill>
              <a:schemeClr val="tx1"/>
            </a:solidFill>
          </a:endParaRPr>
        </a:p>
      </dsp:txBody>
      <dsp:txXfrm rot="5400000">
        <a:off x="4494265" y="-1838034"/>
        <a:ext cx="777988" cy="7562160"/>
      </dsp:txXfrm>
    </dsp:sp>
    <dsp:sp modelId="{24C9BB75-F941-4799-9D39-A58E3E39EF2B}">
      <dsp:nvSpPr>
        <dsp:cNvPr id="0" name=""/>
        <dsp:cNvSpPr/>
      </dsp:nvSpPr>
      <dsp:spPr>
        <a:xfrm rot="5400000">
          <a:off x="-240994" y="2955639"/>
          <a:ext cx="1606628" cy="112463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>
            <a:solidFill>
              <a:schemeClr val="tx1"/>
            </a:solidFill>
          </a:endParaRPr>
        </a:p>
      </dsp:txBody>
      <dsp:txXfrm rot="5400000">
        <a:off x="-240994" y="2955639"/>
        <a:ext cx="1606628" cy="1124639"/>
      </dsp:txXfrm>
    </dsp:sp>
    <dsp:sp modelId="{340D7317-D8B4-4359-98BE-31FAEE693983}">
      <dsp:nvSpPr>
        <dsp:cNvPr id="0" name=""/>
        <dsp:cNvSpPr/>
      </dsp:nvSpPr>
      <dsp:spPr>
        <a:xfrm rot="5400000">
          <a:off x="4279608" y="-354768"/>
          <a:ext cx="1207303" cy="756216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2200" kern="1200" dirty="0" smtClean="0">
              <a:solidFill>
                <a:schemeClr val="tx1"/>
              </a:solidFill>
            </a:rPr>
            <a:t>Empirjski </a:t>
          </a:r>
          <a:r>
            <a:rPr lang="sr-Latn-CS" sz="2200" b="1" kern="1200" dirty="0" smtClean="0">
              <a:solidFill>
                <a:srgbClr val="FF0000"/>
              </a:solidFill>
            </a:rPr>
            <a:t>odmah</a:t>
          </a:r>
          <a:r>
            <a:rPr lang="sr-Latn-CS" sz="2200" b="1" kern="1200" dirty="0" smtClean="0">
              <a:solidFill>
                <a:schemeClr val="tx1"/>
              </a:solidFill>
            </a:rPr>
            <a:t> </a:t>
          </a:r>
          <a:r>
            <a:rPr lang="sr-Latn-CS" sz="2200" kern="1200" dirty="0" smtClean="0">
              <a:solidFill>
                <a:schemeClr val="tx1"/>
              </a:solidFill>
            </a:rPr>
            <a:t>primeniti antibiotike širokog spektra </a:t>
          </a:r>
          <a:endParaRPr lang="en-US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2200" b="1" kern="1200" dirty="0" smtClean="0">
              <a:solidFill>
                <a:srgbClr val="FF0000"/>
              </a:solidFill>
            </a:rPr>
            <a:t>Pokriti sve verovatne uzročnike</a:t>
          </a:r>
          <a:endParaRPr lang="en-US" sz="2200" b="1" kern="1200" dirty="0">
            <a:solidFill>
              <a:srgbClr val="FF0000"/>
            </a:solidFill>
          </a:endParaRPr>
        </a:p>
      </dsp:txBody>
      <dsp:txXfrm rot="5400000">
        <a:off x="4279608" y="-354768"/>
        <a:ext cx="1207303" cy="75621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755BA5-0BD9-4722-A731-E32CF5D3146A}">
      <dsp:nvSpPr>
        <dsp:cNvPr id="0" name=""/>
        <dsp:cNvSpPr/>
      </dsp:nvSpPr>
      <dsp:spPr>
        <a:xfrm>
          <a:off x="3352" y="0"/>
          <a:ext cx="2011680" cy="1950720"/>
        </a:xfrm>
        <a:prstGeom prst="upArrow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046891-1692-4F5C-A099-F3FA8B82A407}">
      <dsp:nvSpPr>
        <dsp:cNvPr id="0" name=""/>
        <dsp:cNvSpPr/>
      </dsp:nvSpPr>
      <dsp:spPr>
        <a:xfrm>
          <a:off x="2075383" y="0"/>
          <a:ext cx="3413760" cy="195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700" kern="1200" dirty="0" smtClean="0"/>
            <a:t>Empirijska terapija širokog spektra- max za lečenje infekcije, ali</a:t>
          </a:r>
          <a:endParaRPr lang="en-US" sz="2700" kern="1200" dirty="0"/>
        </a:p>
      </dsp:txBody>
      <dsp:txXfrm>
        <a:off x="2075383" y="0"/>
        <a:ext cx="3413760" cy="1950720"/>
      </dsp:txXfrm>
    </dsp:sp>
    <dsp:sp modelId="{BAB0658F-FB5A-46DC-AB28-D2E2579132DF}">
      <dsp:nvSpPr>
        <dsp:cNvPr id="0" name=""/>
        <dsp:cNvSpPr/>
      </dsp:nvSpPr>
      <dsp:spPr>
        <a:xfrm>
          <a:off x="606856" y="2113280"/>
          <a:ext cx="2011680" cy="1950720"/>
        </a:xfrm>
        <a:prstGeom prst="downArrow">
          <a:avLst/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6DF3E1-26F2-40FF-A92D-038EFEBACEBD}">
      <dsp:nvSpPr>
        <dsp:cNvPr id="0" name=""/>
        <dsp:cNvSpPr/>
      </dsp:nvSpPr>
      <dsp:spPr>
        <a:xfrm>
          <a:off x="2678887" y="2113280"/>
          <a:ext cx="3413760" cy="195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700" kern="1200" dirty="0" smtClean="0"/>
            <a:t>Doprinosi pojavi antimkrobne rezistencije- max rezistencija</a:t>
          </a:r>
          <a:endParaRPr lang="en-US" sz="2700" kern="1200" dirty="0"/>
        </a:p>
      </dsp:txBody>
      <dsp:txXfrm>
        <a:off x="2678887" y="2113280"/>
        <a:ext cx="3413760" cy="19507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3A44F8-BD79-4877-99BB-3361DFC93FD0}">
      <dsp:nvSpPr>
        <dsp:cNvPr id="0" name=""/>
        <dsp:cNvSpPr/>
      </dsp:nvSpPr>
      <dsp:spPr>
        <a:xfrm rot="16200000">
          <a:off x="0" y="0"/>
          <a:ext cx="2212143" cy="2212143"/>
        </a:xfrm>
        <a:prstGeom prst="downArrow">
          <a:avLst>
            <a:gd name="adj1" fmla="val 50000"/>
            <a:gd name="adj2" fmla="val 35000"/>
          </a:avLst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900" kern="1200" dirty="0" smtClean="0"/>
            <a:t>Empirijska Th širokog spektra</a:t>
          </a:r>
          <a:endParaRPr lang="en-US" sz="1900" kern="1200" dirty="0"/>
        </a:p>
      </dsp:txBody>
      <dsp:txXfrm rot="16200000">
        <a:off x="0" y="0"/>
        <a:ext cx="2212143" cy="2212143"/>
      </dsp:txXfrm>
    </dsp:sp>
    <dsp:sp modelId="{E12C632C-0378-41C4-9977-F1CA7FAE4AE3}">
      <dsp:nvSpPr>
        <dsp:cNvPr id="0" name=""/>
        <dsp:cNvSpPr/>
      </dsp:nvSpPr>
      <dsp:spPr>
        <a:xfrm rot="5400000">
          <a:off x="3500465" y="15"/>
          <a:ext cx="2212143" cy="2212143"/>
        </a:xfrm>
        <a:prstGeom prst="downArrow">
          <a:avLst>
            <a:gd name="adj1" fmla="val 50000"/>
            <a:gd name="adj2" fmla="val 35000"/>
          </a:avLst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900" kern="1200" dirty="0" smtClean="0"/>
            <a:t>Rezistencija</a:t>
          </a:r>
          <a:endParaRPr lang="en-US" sz="1900" kern="1200" dirty="0"/>
        </a:p>
      </dsp:txBody>
      <dsp:txXfrm rot="5400000">
        <a:off x="3500465" y="15"/>
        <a:ext cx="2212143" cy="2212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9D5170-248A-484E-9F1C-7D499337EA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60619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D54C6B-6978-43FD-854C-809F54328F5E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Prema podacima NNISa  druga po ucestalostu infekcija u ICU jeste pneumonija</a:t>
            </a:r>
          </a:p>
        </p:txBody>
      </p:sp>
    </p:spTree>
    <p:extLst>
      <p:ext uri="{BB962C8B-B14F-4D97-AF65-F5344CB8AC3E}">
        <p14:creationId xmlns="" xmlns:p14="http://schemas.microsoft.com/office/powerpoint/2010/main" val="1624613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85B3F3-DD80-48FB-9F1F-69A5BD13F1AF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>
              <a:buFontTx/>
              <a:buChar char="•"/>
            </a:pP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 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Karbapenemi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su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povezani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sa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niskom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stopom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neuspeha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u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terapiji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ESBL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sojeva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(E. coli,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Klebsiella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pneumoniae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, P. mirabilis)</a:t>
            </a:r>
          </a:p>
          <a:p>
            <a:pPr algn="just" eaLnBrk="1" hangingPunct="1">
              <a:buFontTx/>
              <a:buChar char="•"/>
            </a:pP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Neadekvatna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terapija-ciprofloksacin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I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aminoglikozidi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;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adekvatna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terapija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-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karbapenemi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 I beta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laktami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/inhibitor beta </a:t>
            </a:r>
            <a:r>
              <a:rPr lang="en-GB" dirty="0" err="1" smtClean="0">
                <a:solidFill>
                  <a:srgbClr val="0000FF"/>
                </a:solidFill>
                <a:cs typeface="Times New Roman" pitchFamily="18" charset="0"/>
              </a:rPr>
              <a:t>laktamaze</a:t>
            </a:r>
            <a:endParaRPr lang="sr-Latn-CS" dirty="0" smtClean="0">
              <a:solidFill>
                <a:srgbClr val="0000FF"/>
              </a:solidFill>
            </a:endParaRPr>
          </a:p>
          <a:p>
            <a:pPr algn="just" eaLnBrk="1" hangingPunct="1">
              <a:buFontTx/>
              <a:buChar char="•"/>
            </a:pPr>
            <a:r>
              <a:rPr lang="sr-Latn-CS" sz="900" dirty="0" smtClean="0">
                <a:solidFill>
                  <a:schemeClr val="hlink"/>
                </a:solidFill>
                <a:latin typeface="Times New Roman" pitchFamily="18" charset="0"/>
              </a:rPr>
              <a:t>Adekvatna rana</a:t>
            </a:r>
            <a:r>
              <a:rPr lang="sr-Latn-CS" sz="900" dirty="0" smtClean="0">
                <a:latin typeface="Times New Roman" pitchFamily="18" charset="0"/>
              </a:rPr>
              <a:t> antibiotska terapija smanjuje stopu mortaliteta kod pacijenata</a:t>
            </a:r>
            <a:r>
              <a:rPr lang="en-GB" sz="900" dirty="0" smtClean="0">
                <a:latin typeface="Times New Roman" pitchFamily="18" charset="0"/>
              </a:rPr>
              <a:t> </a:t>
            </a:r>
            <a:r>
              <a:rPr lang="sr-Latn-CS" sz="900" dirty="0" smtClean="0">
                <a:latin typeface="Times New Roman" pitchFamily="18" charset="0"/>
              </a:rPr>
              <a:t>sa bakterijemijama</a:t>
            </a:r>
            <a:endParaRPr lang="en-GB" dirty="0" smtClean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Clr>
                <a:srgbClr val="660066"/>
              </a:buClr>
              <a:buFont typeface="Wingdings" pitchFamily="2" charset="2"/>
              <a:buChar char="Ø"/>
            </a:pPr>
            <a:r>
              <a:rPr lang="sr-Latn-CS" sz="1400" b="1" i="1" dirty="0" smtClean="0">
                <a:latin typeface="Comic Sans MS" pitchFamily="66" charset="0"/>
              </a:rPr>
              <a:t>Neadekvatna inicijalna antimikrobna terapija (najčešće fluorohinoloni i cefalosporini) u prvih 72 sata od pojave prvih simptoma infekcija je preduslov smrtnosti</a:t>
            </a:r>
          </a:p>
          <a:p>
            <a:pPr eaLnBrk="1" hangingPunct="1">
              <a:spcBef>
                <a:spcPct val="50000"/>
              </a:spcBef>
              <a:buClr>
                <a:srgbClr val="660066"/>
              </a:buClr>
              <a:buFont typeface="Wingdings" pitchFamily="2" charset="2"/>
              <a:buChar char="Ø"/>
            </a:pPr>
            <a:r>
              <a:rPr lang="sr-Latn-CS" sz="1400" b="1" i="1" dirty="0" smtClean="0">
                <a:latin typeface="Comic Sans MS" pitchFamily="66" charset="0"/>
              </a:rPr>
              <a:t>Korišćenjem adekvatne inicijalne antimikrobne terapije manja je smrtnost 59.5% vs. 18.5% (3 puta) u odnosu na korišćenje neadekvatne inicijalne antimikrobne terapije</a:t>
            </a:r>
          </a:p>
          <a:p>
            <a:pPr algn="just" eaLnBrk="1" hangingPunct="1"/>
            <a:endParaRPr lang="en-GB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algn="just" eaLnBrk="1" hangingPunct="1"/>
            <a:endParaRPr lang="en-GB" dirty="0" smtClean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4211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E80C56-1C61-4CD4-9DE0-8C22B08AC620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sr-Latn-CS" smtClean="0"/>
              <a:t>Ad emp ter definisana je u studijama kao</a:t>
            </a:r>
          </a:p>
          <a:p>
            <a:pPr eaLnBrk="1" hangingPunct="1"/>
            <a:r>
              <a:rPr lang="sr-Latn-CS" smtClean="0"/>
              <a:t>Patogeni relev za tip inf i za našu boln</a:t>
            </a:r>
            <a:endParaRPr lang="en-GB" smtClean="0"/>
          </a:p>
        </p:txBody>
      </p:sp>
    </p:spTree>
    <p:extLst>
      <p:ext uri="{BB962C8B-B14F-4D97-AF65-F5344CB8AC3E}">
        <p14:creationId xmlns="" xmlns:p14="http://schemas.microsoft.com/office/powerpoint/2010/main" val="4040870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A59C55-D54C-4095-A199-D3EBA6C51484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565650" cy="342423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7888" y="4803775"/>
            <a:ext cx="5062537" cy="3652838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The National </a:t>
            </a:r>
            <a:r>
              <a:rPr lang="en-US" dirty="0" err="1" smtClean="0"/>
              <a:t>Nosocomial</a:t>
            </a:r>
            <a:r>
              <a:rPr lang="en-US" dirty="0" smtClean="0"/>
              <a:t> Infections Surveillance System (NNIS) was established in 1970 by the Centers for Disease Control (CDC) to establish a database for monitoring the rates of pathogen resistance for various </a:t>
            </a:r>
            <a:r>
              <a:rPr lang="en-US" dirty="0" err="1" smtClean="0"/>
              <a:t>nosocomial</a:t>
            </a:r>
            <a:r>
              <a:rPr lang="en-US" dirty="0" smtClean="0"/>
              <a:t> infections.  </a:t>
            </a:r>
          </a:p>
          <a:p>
            <a:pPr eaLnBrk="1" hangingPunct="1"/>
            <a:r>
              <a:rPr lang="en-US" dirty="0" smtClean="0"/>
              <a:t>Whereas the 1990s produced dramatic increases in Gram-positive resistance, the new millennium is witnessing alarming increases of Gram-negative resistance, as seen in this data set from the NNIS 2003 report.</a:t>
            </a:r>
          </a:p>
          <a:p>
            <a:pPr eaLnBrk="1" hangingPunct="1"/>
            <a:r>
              <a:rPr lang="en-US" dirty="0" smtClean="0"/>
              <a:t>During this 5-year period, </a:t>
            </a:r>
            <a:r>
              <a:rPr lang="en-US" dirty="0" err="1" smtClean="0"/>
              <a:t>fluoroquinolone</a:t>
            </a:r>
            <a:r>
              <a:rPr lang="en-US" dirty="0" smtClean="0"/>
              <a:t> resistance among </a:t>
            </a:r>
            <a:r>
              <a:rPr lang="en-US" i="1" dirty="0" smtClean="0"/>
              <a:t>Pseudomonas</a:t>
            </a:r>
            <a:r>
              <a:rPr lang="en-US" dirty="0" smtClean="0"/>
              <a:t> and third-generation cephalosporin resistance rates for the Gram-negative </a:t>
            </a:r>
            <a:r>
              <a:rPr lang="en-US" dirty="0" err="1" smtClean="0"/>
              <a:t>enterics</a:t>
            </a:r>
            <a:r>
              <a:rPr lang="en-US" dirty="0" smtClean="0"/>
              <a:t> continued to rise.</a:t>
            </a:r>
          </a:p>
        </p:txBody>
      </p:sp>
    </p:spTree>
    <p:extLst>
      <p:ext uri="{BB962C8B-B14F-4D97-AF65-F5344CB8AC3E}">
        <p14:creationId xmlns="" xmlns:p14="http://schemas.microsoft.com/office/powerpoint/2010/main" val="2136114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D5170-248A-484E-9F1C-7D499337EA27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56055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44A1EC8-3B54-49FF-8C5A-48BF73F39601}" type="slidenum">
              <a:rPr lang="hr-HR" altLang="en-US" sz="1200"/>
              <a:pPr eaLnBrk="1" hangingPunct="1"/>
              <a:t>4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4006253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63B78A9-F174-4091-A859-C119C504DD59}" type="slidenum">
              <a:rPr lang="hr-HR" altLang="en-US" sz="1200"/>
              <a:pPr eaLnBrk="1" hangingPunct="1"/>
              <a:t>5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2248029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2301B34-8A69-455D-949E-ABE6B231E0D4}" type="slidenum">
              <a:rPr lang="hr-HR" altLang="en-US" sz="1200"/>
              <a:pPr eaLnBrk="1" hangingPunct="1"/>
              <a:t>6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351166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62F76DC-B081-4FC6-8586-501C0866E5B5}" type="slidenum">
              <a:rPr lang="hr-HR" altLang="en-US" sz="1200"/>
              <a:pPr eaLnBrk="1" hangingPunct="1"/>
              <a:t>7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262643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C033BB3-613D-49D9-8EF9-CFFA43773AF1}" type="slidenum">
              <a:rPr lang="hr-HR" altLang="en-US" sz="1200"/>
              <a:pPr eaLnBrk="1" hangingPunct="1"/>
              <a:t>8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1926476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631EF53-A318-4DF9-96C5-134C18D5E3F8}" type="slidenum">
              <a:rPr lang="hr-HR" altLang="en-US" sz="1200"/>
              <a:pPr eaLnBrk="1" hangingPunct="1"/>
              <a:t>9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2114778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9319859-4208-45B2-A284-D27AEF044494}" type="slidenum">
              <a:rPr lang="hr-HR" altLang="en-US" sz="1200"/>
              <a:pPr eaLnBrk="1" hangingPunct="1"/>
              <a:t>10</a:t>
            </a:fld>
            <a:endParaRPr lang="hr-HR" altLang="en-US" sz="1200"/>
          </a:p>
        </p:txBody>
      </p:sp>
    </p:spTree>
    <p:extLst>
      <p:ext uri="{BB962C8B-B14F-4D97-AF65-F5344CB8AC3E}">
        <p14:creationId xmlns="" xmlns:p14="http://schemas.microsoft.com/office/powerpoint/2010/main" val="2239587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69B38F-6A84-4575-8E26-C3B3C719844A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="" xmlns:p14="http://schemas.microsoft.com/office/powerpoint/2010/main" val="367002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15D0BC31-0368-47C9-9B73-EEBB557EE3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872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6181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40199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2843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44523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3234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C45F7-0B55-47E0-BA7C-BDF64F75D4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7968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BD1E8-7EF8-401E-B5A7-C63819789C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0960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182688" y="2017713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A2102-A792-473F-9030-26AC049B2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742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511B38-F46C-4BDB-9B4C-9176DED60F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086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224C2F1A-C4B9-44D9-834B-A8D69CB147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703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F8A99D8C-0EB1-4D08-AE39-966D236604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271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B3ADDF24-9FDE-459F-A9CE-0A9D108472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36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26DF1-440F-4418-AE61-0EDC600465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292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6B562-E70C-4F85-A3AB-64110DB439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904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88F7A-285D-46FC-B8DA-29809F3CCC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77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9BFCDFDB-B641-41B0-8F90-86E504528D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29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3D7B32B0-618C-4B4B-938F-D65D4805F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056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drugresistance/healthcare/ha/slideset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3214686"/>
            <a:ext cx="87868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x-none" sz="5400" baseline="30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Nozokomijalne infekcije u JIL</a:t>
            </a:r>
            <a:endParaRPr lang="en-US" sz="5400" baseline="30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 descr="Large confetti"/>
          <p:cNvSpPr>
            <a:spLocks noGrp="1"/>
          </p:cNvSpPr>
          <p:nvPr>
            <p:ph type="title"/>
          </p:nvPr>
        </p:nvSpPr>
        <p:spPr>
          <a:xfrm>
            <a:off x="1500188" y="285750"/>
            <a:ext cx="5478462" cy="644525"/>
          </a:xfrm>
        </p:spPr>
        <p:txBody>
          <a:bodyPr>
            <a:normAutofit fontScale="90000"/>
          </a:bodyPr>
          <a:lstStyle/>
          <a:p>
            <a:pPr algn="ctr"/>
            <a:r>
              <a:rPr lang="hr-HR" altLang="en-US" sz="3200" smtClean="0"/>
              <a:t>Edukacija osoblja- pranje ruku</a:t>
            </a:r>
          </a:p>
        </p:txBody>
      </p:sp>
      <p:pic>
        <p:nvPicPr>
          <p:cNvPr id="23555" name="Picture 2" descr="http://www.co.la-crosse.wi.us/Health/Environmental/Images/Handwashing/handwashing%20step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14500"/>
            <a:ext cx="5357813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2357438" y="2928938"/>
            <a:ext cx="1495922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 dirty="0">
                <a:solidFill>
                  <a:srgbClr val="FF0000"/>
                </a:solidFill>
              </a:rPr>
              <a:t>1</a:t>
            </a:r>
            <a:r>
              <a:rPr lang="hr-HR" altLang="en-US" sz="1400" dirty="0">
                <a:solidFill>
                  <a:srgbClr val="FF0000"/>
                </a:solidFill>
              </a:rPr>
              <a:t>. </a:t>
            </a:r>
            <a:r>
              <a:rPr lang="hr-HR" altLang="en-US" sz="1400" b="1" dirty="0" smtClean="0"/>
              <a:t>Na</a:t>
            </a:r>
            <a:r>
              <a:rPr lang="en-US" altLang="en-US" sz="1400" b="1" dirty="0" err="1" smtClean="0"/>
              <a:t>kvasiti</a:t>
            </a:r>
            <a:r>
              <a:rPr lang="en-US" altLang="en-US" sz="1400" b="1" dirty="0" smtClean="0"/>
              <a:t> </a:t>
            </a:r>
            <a:r>
              <a:rPr lang="hr-HR" altLang="en-US" sz="1400" b="1" dirty="0" smtClean="0"/>
              <a:t>ruke</a:t>
            </a:r>
            <a:endParaRPr lang="hr-HR" altLang="en-US" sz="1400" b="1" dirty="0"/>
          </a:p>
        </p:txBody>
      </p:sp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4357688" y="3643313"/>
            <a:ext cx="1225550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>
                <a:solidFill>
                  <a:srgbClr val="FF0000"/>
                </a:solidFill>
              </a:rPr>
              <a:t>2</a:t>
            </a:r>
            <a:r>
              <a:rPr lang="hr-HR" altLang="en-US" sz="1400">
                <a:solidFill>
                  <a:srgbClr val="FF0000"/>
                </a:solidFill>
              </a:rPr>
              <a:t>. </a:t>
            </a:r>
            <a:r>
              <a:rPr lang="hr-HR" altLang="en-US" sz="1400" b="1"/>
              <a:t>Sapunanje </a:t>
            </a:r>
          </a:p>
          <a:p>
            <a:pPr eaLnBrk="1" hangingPunct="1"/>
            <a:r>
              <a:rPr lang="hr-HR" altLang="en-US" sz="1400" b="1"/>
              <a:t>     (20 sek.)</a:t>
            </a:r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2714625" y="6357938"/>
            <a:ext cx="1000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>
                <a:solidFill>
                  <a:srgbClr val="FF0000"/>
                </a:solidFill>
              </a:rPr>
              <a:t>4</a:t>
            </a:r>
            <a:r>
              <a:rPr lang="hr-HR" altLang="en-US" sz="1400">
                <a:solidFill>
                  <a:srgbClr val="FF0000"/>
                </a:solidFill>
              </a:rPr>
              <a:t>. </a:t>
            </a:r>
            <a:r>
              <a:rPr lang="hr-HR" altLang="en-US" sz="1400" b="1"/>
              <a:t>Isprati</a:t>
            </a:r>
          </a:p>
        </p:txBody>
      </p:sp>
      <p:sp>
        <p:nvSpPr>
          <p:cNvPr id="23559" name="TextBox 8"/>
          <p:cNvSpPr txBox="1">
            <a:spLocks noChangeArrowheads="1"/>
          </p:cNvSpPr>
          <p:nvPr/>
        </p:nvSpPr>
        <p:spPr bwMode="auto">
          <a:xfrm>
            <a:off x="642938" y="5786438"/>
            <a:ext cx="1680268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 dirty="0">
                <a:solidFill>
                  <a:srgbClr val="FF0000"/>
                </a:solidFill>
              </a:rPr>
              <a:t>5</a:t>
            </a:r>
            <a:r>
              <a:rPr lang="hr-HR" altLang="en-US" sz="1400" dirty="0">
                <a:solidFill>
                  <a:srgbClr val="FF0000"/>
                </a:solidFill>
              </a:rPr>
              <a:t>. </a:t>
            </a:r>
            <a:r>
              <a:rPr lang="hr-HR" altLang="en-US" sz="1400" b="1" dirty="0"/>
              <a:t>Osušiti  </a:t>
            </a:r>
            <a:r>
              <a:rPr lang="en-US" altLang="en-US" sz="1400" b="1" dirty="0" err="1" smtClean="0"/>
              <a:t>ubrusom</a:t>
            </a:r>
            <a:endParaRPr lang="hr-HR" altLang="en-US" sz="1400" b="1" dirty="0"/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0" y="1643063"/>
            <a:ext cx="428625" cy="492918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hr-HR" altLang="en-US"/>
          </a:p>
        </p:txBody>
      </p:sp>
      <p:sp>
        <p:nvSpPr>
          <p:cNvPr id="23561" name="TextBox 11"/>
          <p:cNvSpPr txBox="1">
            <a:spLocks noChangeArrowheads="1"/>
          </p:cNvSpPr>
          <p:nvPr/>
        </p:nvSpPr>
        <p:spPr bwMode="auto">
          <a:xfrm>
            <a:off x="0" y="4000500"/>
            <a:ext cx="1785938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 dirty="0">
                <a:solidFill>
                  <a:srgbClr val="FF0000"/>
                </a:solidFill>
              </a:rPr>
              <a:t>6</a:t>
            </a:r>
            <a:r>
              <a:rPr lang="hr-HR" altLang="en-US" sz="1400" dirty="0">
                <a:solidFill>
                  <a:srgbClr val="FF0000"/>
                </a:solidFill>
              </a:rPr>
              <a:t>. </a:t>
            </a:r>
            <a:r>
              <a:rPr lang="hr-HR" altLang="en-US" sz="1400" b="1" dirty="0"/>
              <a:t>Zatvoriti  slavinu</a:t>
            </a:r>
          </a:p>
          <a:p>
            <a:pPr eaLnBrk="1" hangingPunct="1"/>
            <a:r>
              <a:rPr lang="hr-HR" altLang="en-US" sz="1400" b="1" dirty="0"/>
              <a:t>     </a:t>
            </a:r>
            <a:r>
              <a:rPr lang="en-US" altLang="en-US" sz="1400" b="1" dirty="0" err="1" smtClean="0"/>
              <a:t>ubrusom</a:t>
            </a:r>
            <a:endParaRPr lang="hr-HR" altLang="en-US" sz="1400" b="1" dirty="0"/>
          </a:p>
        </p:txBody>
      </p:sp>
      <p:sp>
        <p:nvSpPr>
          <p:cNvPr id="23562" name="Rectangle 12"/>
          <p:cNvSpPr>
            <a:spLocks noChangeArrowheads="1"/>
          </p:cNvSpPr>
          <p:nvPr/>
        </p:nvSpPr>
        <p:spPr bwMode="auto">
          <a:xfrm>
            <a:off x="5786438" y="1643063"/>
            <a:ext cx="428625" cy="492918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hr-HR" altLang="en-US"/>
          </a:p>
        </p:txBody>
      </p:sp>
      <p:sp>
        <p:nvSpPr>
          <p:cNvPr id="23563" name="TextBox 13"/>
          <p:cNvSpPr txBox="1">
            <a:spLocks noChangeArrowheads="1"/>
          </p:cNvSpPr>
          <p:nvPr/>
        </p:nvSpPr>
        <p:spPr bwMode="auto">
          <a:xfrm>
            <a:off x="4071938" y="5286375"/>
            <a:ext cx="2058987" cy="7381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 sz="1400" b="1">
                <a:solidFill>
                  <a:srgbClr val="FF0000"/>
                </a:solidFill>
              </a:rPr>
              <a:t>3</a:t>
            </a:r>
            <a:r>
              <a:rPr lang="hr-HR" altLang="en-US" sz="1400">
                <a:solidFill>
                  <a:srgbClr val="FF0000"/>
                </a:solidFill>
              </a:rPr>
              <a:t>.</a:t>
            </a:r>
            <a:r>
              <a:rPr lang="hr-HR" altLang="en-US" sz="1400" b="1">
                <a:solidFill>
                  <a:schemeClr val="bg2"/>
                </a:solidFill>
              </a:rPr>
              <a:t>Trljati dorzum ruku, </a:t>
            </a:r>
          </a:p>
          <a:p>
            <a:pPr eaLnBrk="1" hangingPunct="1"/>
            <a:r>
              <a:rPr lang="hr-HR" altLang="en-US" sz="1400" b="1">
                <a:solidFill>
                  <a:schemeClr val="bg2"/>
                </a:solidFill>
              </a:rPr>
              <a:t>      ručje, među prstima,</a:t>
            </a:r>
          </a:p>
          <a:p>
            <a:pPr eaLnBrk="1" hangingPunct="1"/>
            <a:r>
              <a:rPr lang="hr-HR" altLang="en-US" sz="1400" b="1">
                <a:solidFill>
                  <a:schemeClr val="bg2"/>
                </a:solidFill>
              </a:rPr>
              <a:t>      pod noktima.</a:t>
            </a:r>
          </a:p>
        </p:txBody>
      </p:sp>
      <p:sp>
        <p:nvSpPr>
          <p:cNvPr id="23564" name="Hexagon 14"/>
          <p:cNvSpPr>
            <a:spLocks noChangeArrowheads="1"/>
          </p:cNvSpPr>
          <p:nvPr/>
        </p:nvSpPr>
        <p:spPr bwMode="auto">
          <a:xfrm>
            <a:off x="2000250" y="3571875"/>
            <a:ext cx="2286000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hr-HR" altLang="en-US" b="1">
                <a:latin typeface="Algerian" pitchFamily="82" charset="0"/>
              </a:rPr>
              <a:t>POSTUPAK</a:t>
            </a:r>
          </a:p>
          <a:p>
            <a:pPr algn="ctr" eaLnBrk="1" hangingPunct="1"/>
            <a:r>
              <a:rPr lang="hr-HR" altLang="en-US" b="1">
                <a:latin typeface="Algerian" pitchFamily="82" charset="0"/>
              </a:rPr>
              <a:t>PRANJA</a:t>
            </a:r>
          </a:p>
          <a:p>
            <a:pPr algn="ctr" eaLnBrk="1" hangingPunct="1"/>
            <a:r>
              <a:rPr lang="hr-HR" altLang="en-US" b="1">
                <a:latin typeface="Algerian" pitchFamily="82" charset="0"/>
              </a:rPr>
              <a:t>RUKU</a:t>
            </a:r>
          </a:p>
        </p:txBody>
      </p:sp>
      <p:sp>
        <p:nvSpPr>
          <p:cNvPr id="23565" name="Rectangle 15"/>
          <p:cNvSpPr>
            <a:spLocks noChangeArrowheads="1"/>
          </p:cNvSpPr>
          <p:nvPr/>
        </p:nvSpPr>
        <p:spPr bwMode="auto">
          <a:xfrm>
            <a:off x="500063" y="2071688"/>
            <a:ext cx="1643062" cy="5000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r-HR" altLang="en-US">
                <a:latin typeface="Algerian" pitchFamily="82" charset="0"/>
              </a:rPr>
              <a:t>POČETAK</a:t>
            </a:r>
          </a:p>
        </p:txBody>
      </p:sp>
      <p:sp>
        <p:nvSpPr>
          <p:cNvPr id="23566" name="TextBox 16"/>
          <p:cNvSpPr txBox="1">
            <a:spLocks noChangeArrowheads="1"/>
          </p:cNvSpPr>
          <p:nvPr/>
        </p:nvSpPr>
        <p:spPr bwMode="auto">
          <a:xfrm>
            <a:off x="4857750" y="1643063"/>
            <a:ext cx="3919663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hr-HR" altLang="en-US" sz="2000" dirty="0" smtClean="0">
                <a:solidFill>
                  <a:srgbClr val="002060"/>
                </a:solidFill>
              </a:rPr>
              <a:t>Pre </a:t>
            </a:r>
            <a:r>
              <a:rPr lang="hr-HR" altLang="en-US" sz="2000" dirty="0">
                <a:solidFill>
                  <a:srgbClr val="002060"/>
                </a:solidFill>
              </a:rPr>
              <a:t>pristupanja bolesniku</a:t>
            </a:r>
          </a:p>
          <a:p>
            <a:pPr eaLnBrk="1" hangingPunct="1">
              <a:buFontTx/>
              <a:buChar char="•"/>
            </a:pPr>
            <a:r>
              <a:rPr lang="hr-HR" altLang="en-US" sz="2000" dirty="0">
                <a:solidFill>
                  <a:srgbClr val="002060"/>
                </a:solidFill>
              </a:rPr>
              <a:t>Nakon </a:t>
            </a:r>
            <a:r>
              <a:rPr lang="hr-HR" altLang="en-US" sz="2000" dirty="0" smtClean="0">
                <a:solidFill>
                  <a:srgbClr val="002060"/>
                </a:solidFill>
              </a:rPr>
              <a:t>nege/terapije </a:t>
            </a:r>
            <a:r>
              <a:rPr lang="hr-HR" altLang="en-US" sz="2000" dirty="0">
                <a:solidFill>
                  <a:srgbClr val="002060"/>
                </a:solidFill>
              </a:rPr>
              <a:t>bolesnika</a:t>
            </a:r>
          </a:p>
          <a:p>
            <a:pPr eaLnBrk="1" hangingPunct="1">
              <a:buFontTx/>
              <a:buChar char="•"/>
            </a:pPr>
            <a:r>
              <a:rPr lang="hr-HR" altLang="en-US" sz="2000" dirty="0" smtClean="0">
                <a:solidFill>
                  <a:srgbClr val="002060"/>
                </a:solidFill>
              </a:rPr>
              <a:t>Pre </a:t>
            </a:r>
            <a:r>
              <a:rPr lang="hr-HR" altLang="en-US" sz="2000" dirty="0">
                <a:solidFill>
                  <a:srgbClr val="002060"/>
                </a:solidFill>
              </a:rPr>
              <a:t>pristupanja </a:t>
            </a:r>
            <a:r>
              <a:rPr lang="hr-HR" altLang="en-US" sz="2000" dirty="0" smtClean="0">
                <a:solidFill>
                  <a:srgbClr val="002060"/>
                </a:solidFill>
              </a:rPr>
              <a:t>sl</a:t>
            </a:r>
            <a:r>
              <a:rPr lang="en-US" altLang="en-US" sz="2000" dirty="0" smtClean="0">
                <a:solidFill>
                  <a:srgbClr val="002060"/>
                </a:solidFill>
              </a:rPr>
              <a:t>e</a:t>
            </a:r>
            <a:r>
              <a:rPr lang="hr-HR" altLang="en-US" sz="2000" dirty="0" smtClean="0">
                <a:solidFill>
                  <a:srgbClr val="002060"/>
                </a:solidFill>
              </a:rPr>
              <a:t>dećem </a:t>
            </a:r>
            <a:r>
              <a:rPr lang="hr-HR" altLang="en-US" sz="2000" dirty="0">
                <a:solidFill>
                  <a:srgbClr val="002060"/>
                </a:solidFill>
              </a:rPr>
              <a:t>bolesniku</a:t>
            </a:r>
          </a:p>
        </p:txBody>
      </p:sp>
      <p:sp>
        <p:nvSpPr>
          <p:cNvPr id="23567" name="Slide Number Placeholder 15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4EE3AC3-4CA4-49D0-B492-82357D117A65}" type="slidenum">
              <a:rPr lang="hr-HR" altLang="en-US" sz="1400">
                <a:solidFill>
                  <a:schemeClr val="bg1"/>
                </a:solidFill>
              </a:rPr>
              <a:pPr eaLnBrk="1" hangingPunct="1"/>
              <a:t>10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23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634442" cy="128588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dirty="0" smtClean="0"/>
              <a:t>Mortalitet pripisan nozokomijanim infekcijama u JIl</a:t>
            </a:r>
            <a:br>
              <a:rPr lang="sr-Latn-CS" dirty="0" smtClean="0"/>
            </a:br>
            <a:r>
              <a:rPr lang="sr-Latn-CS" sz="2200" i="1" dirty="0" smtClean="0"/>
              <a:t>procenat smrtnih ishoda koji se ne bi javio u odsustvu infekcije</a:t>
            </a:r>
            <a:r>
              <a:rPr lang="sr-Latn-CS" i="1" dirty="0" smtClean="0"/>
              <a:t/>
            </a:r>
            <a:br>
              <a:rPr lang="sr-Latn-CS" i="1" dirty="0" smtClean="0"/>
            </a:br>
            <a:endParaRPr lang="en-US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313" y="2071688"/>
          <a:ext cx="870588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5880"/>
              </a:tblGrid>
              <a:tr h="365760">
                <a:tc>
                  <a:txBody>
                    <a:bodyPr/>
                    <a:lstStyle/>
                    <a:p>
                      <a:r>
                        <a:rPr lang="sr-Latn-CS" dirty="0" smtClean="0"/>
                        <a:t>Vrsta infekcije                                                          pripisan mortalitet</a:t>
                      </a:r>
                      <a:endParaRPr lang="en-US" dirty="0"/>
                    </a:p>
                  </a:txBody>
                  <a:tcPr/>
                </a:tc>
              </a:tr>
              <a:tr h="2285999">
                <a:tc>
                  <a:txBody>
                    <a:bodyPr/>
                    <a:lstStyle/>
                    <a:p>
                      <a:r>
                        <a:rPr lang="sr-Latn-CS" dirty="0" smtClean="0"/>
                        <a:t>Infekcije krvi                                                                 0-50%</a:t>
                      </a:r>
                    </a:p>
                    <a:p>
                      <a:r>
                        <a:rPr lang="sr-Latn-CS" dirty="0" smtClean="0"/>
                        <a:t>   primarna bakteremija                                               20%</a:t>
                      </a:r>
                    </a:p>
                    <a:p>
                      <a:r>
                        <a:rPr lang="sr-Latn-CS" dirty="0" smtClean="0"/>
                        <a:t>   bakteremija zbog katetera                                       12%</a:t>
                      </a:r>
                    </a:p>
                    <a:p>
                      <a:r>
                        <a:rPr lang="sr-Latn-CS" baseline="0" dirty="0" smtClean="0"/>
                        <a:t>   sekundarna –nozokomijalna infekcija                    55%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VAP (ventilator associated pneumonia)                     20-30%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Infekcije urinarnog trakta                                            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Epidemiologija HAP, VAP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Mnogi pacijenti sa HAP, VAP i HCAP su inficirani multi-rezistentnim sojevima bakterija</a:t>
            </a:r>
          </a:p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Rana HAP, VAP- tokom prva 4 dana hospitalizacije,na atibiotike osetljive bakterije</a:t>
            </a:r>
          </a:p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Kasna HAP, VAP- posle 5 dana, multi-rezistentni patogeni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000" dirty="0" smtClean="0">
                <a:latin typeface="Tahoma" pitchFamily="34" charset="0"/>
                <a:cs typeface="Tahoma" pitchFamily="34" charset="0"/>
              </a:rPr>
              <a:t>                                          (Trouillet JL, Am J Respir Crit Care Med 1998)</a:t>
            </a:r>
          </a:p>
          <a:p>
            <a:pPr eaLnBrk="1" hangingPunct="1">
              <a:buFont typeface="Wingdings 2" pitchFamily="18" charset="2"/>
              <a:buNone/>
            </a:pPr>
            <a:endParaRPr lang="sr-Latn-CS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sr-Latn-CS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Epidemiologija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Faktori rizika za infekciju multi-rezistentnim patogenima: predhodna Th antibioticima, prisutni CV, urinarni kateteri, tubus.. </a:t>
            </a:r>
          </a:p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Uobičajeni patogeni: P. aeruginosa, Escherichia coli, Klebsiella pneumoniae, Acinetobacter sp.;  MRSA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000" dirty="0" smtClean="0">
                <a:latin typeface="Tahoma" pitchFamily="34" charset="0"/>
                <a:cs typeface="Tahoma" pitchFamily="34" charset="0"/>
              </a:rPr>
              <a:t>                                                 (Fridkin SK. Crit Care Med 2001)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Dijagnoza HAP, VAP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57188" y="1357313"/>
            <a:ext cx="8634412" cy="4722812"/>
          </a:xfrm>
        </p:spPr>
        <p:txBody>
          <a:bodyPr/>
          <a:lstStyle/>
          <a:p>
            <a:pPr eaLnBrk="1" hangingPunct="1"/>
            <a:r>
              <a:rPr lang="sr-Latn-CS" b="1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Klinička</a:t>
            </a:r>
          </a:p>
          <a:p>
            <a:pPr eaLnBrk="1" hangingPunct="1">
              <a:buFont typeface="Franklin Gothic Medium" pitchFamily="34" charset="0"/>
              <a:buAutoNum type="arabicPeriod"/>
            </a:pPr>
            <a:r>
              <a:rPr lang="sr-Latn-CS" dirty="0" smtClean="0">
                <a:latin typeface="Tahoma" pitchFamily="34" charset="0"/>
                <a:cs typeface="Tahoma" pitchFamily="34" charset="0"/>
              </a:rPr>
              <a:t>Prisustvo novih ili progresija postojećih infiltrata na Rtg  </a:t>
            </a:r>
            <a:r>
              <a:rPr lang="sr-Latn-CS" b="1" dirty="0" smtClean="0">
                <a:latin typeface="Tahoma" pitchFamily="34" charset="0"/>
                <a:cs typeface="Tahoma" pitchFamily="34" charset="0"/>
              </a:rPr>
              <a:t>+ </a:t>
            </a:r>
            <a:r>
              <a:rPr lang="sr-Latn-CS" dirty="0" smtClean="0">
                <a:latin typeface="Tahoma" pitchFamily="34" charset="0"/>
                <a:cs typeface="Tahoma" pitchFamily="34" charset="0"/>
              </a:rPr>
              <a:t>2 od 3 znaka</a:t>
            </a:r>
            <a:endParaRPr lang="sr-Latn-CS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Franklin Gothic Medium" pitchFamily="34" charset="0"/>
              <a:buAutoNum type="arabicPeriod"/>
            </a:pPr>
            <a:r>
              <a:rPr lang="sr-Latn-CS" dirty="0" smtClean="0">
                <a:latin typeface="Tahoma" pitchFamily="34" charset="0"/>
                <a:cs typeface="Tahoma" pitchFamily="34" charset="0"/>
              </a:rPr>
              <a:t>Purulentan trahealni aspirat</a:t>
            </a:r>
          </a:p>
          <a:p>
            <a:pPr eaLnBrk="1" hangingPunct="1">
              <a:buFont typeface="Franklin Gothic Medium" pitchFamily="34" charset="0"/>
              <a:buAutoNum type="arabicPeriod"/>
            </a:pPr>
            <a:r>
              <a:rPr lang="sr-Latn-CS" dirty="0" smtClean="0">
                <a:latin typeface="Tahoma" pitchFamily="34" charset="0"/>
                <a:cs typeface="Tahoma" pitchFamily="34" charset="0"/>
              </a:rPr>
              <a:t>Temperatura &gt;38,2 ili &lt; 35,5</a:t>
            </a:r>
          </a:p>
          <a:p>
            <a:pPr eaLnBrk="1" hangingPunct="1">
              <a:buFont typeface="Franklin Gothic Medium" pitchFamily="34" charset="0"/>
              <a:buAutoNum type="arabicPeriod"/>
            </a:pPr>
            <a:r>
              <a:rPr lang="sr-Latn-CS" dirty="0" smtClean="0">
                <a:latin typeface="Tahoma" pitchFamily="34" charset="0"/>
                <a:cs typeface="Tahoma" pitchFamily="34" charset="0"/>
              </a:rPr>
              <a:t>Leukocitoza</a:t>
            </a:r>
          </a:p>
          <a:p>
            <a:pPr eaLnBrk="1" hangingPunct="1"/>
            <a:r>
              <a:rPr lang="sr-Latn-CS" b="1" i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Bakteriološka</a:t>
            </a:r>
            <a:r>
              <a:rPr lang="sr-Latn-CS" b="1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r-Latn-CS" dirty="0" smtClean="0">
                <a:latin typeface="Tahoma" pitchFamily="34" charset="0"/>
                <a:cs typeface="Tahoma" pitchFamily="34" charset="0"/>
              </a:rPr>
              <a:t>(kvantitativne kulture BAL</a:t>
            </a:r>
            <a:r>
              <a:rPr lang="sr-Latn-CS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r-Latn-CS" dirty="0" smtClean="0">
                <a:latin typeface="Tahoma" pitchFamily="34" charset="0"/>
                <a:cs typeface="Tahoma" pitchFamily="34" charset="0"/>
              </a:rPr>
              <a:t>i PSB; semikvantitativne endotrah. aspirat)</a:t>
            </a:r>
            <a:endParaRPr lang="en-US" b="1" i="1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Antimikrobna terapija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Tahoma" pitchFamily="34" charset="0"/>
                <a:cs typeface="Tahoma" pitchFamily="34" charset="0"/>
              </a:rPr>
              <a:t>Samo kada je </a:t>
            </a:r>
            <a:r>
              <a:rPr lang="sr-Latn-CS" b="1" i="1" smtClean="0">
                <a:latin typeface="Tahoma" pitchFamily="34" charset="0"/>
                <a:cs typeface="Tahoma" pitchFamily="34" charset="0"/>
              </a:rPr>
              <a:t>klinički postavljena dijagnoza infekcije, </a:t>
            </a:r>
            <a:r>
              <a:rPr lang="sr-Latn-CS" smtClean="0">
                <a:latin typeface="Tahoma" pitchFamily="34" charset="0"/>
                <a:cs typeface="Tahoma" pitchFamily="34" charset="0"/>
              </a:rPr>
              <a:t>na osnovu više kliničkih znakova</a:t>
            </a:r>
          </a:p>
          <a:p>
            <a:pPr eaLnBrk="1" hangingPunct="1"/>
            <a:r>
              <a:rPr lang="sr-Latn-CS" b="1" i="1" dirty="0" smtClean="0">
                <a:latin typeface="Tahoma" pitchFamily="34" charset="0"/>
                <a:cs typeface="Tahoma" pitchFamily="34" charset="0"/>
              </a:rPr>
              <a:t>Nikako ne primenjivati </a:t>
            </a:r>
            <a:r>
              <a:rPr lang="sr-Latn-CS" dirty="0" smtClean="0">
                <a:latin typeface="Tahoma" pitchFamily="34" charset="0"/>
                <a:cs typeface="Tahoma" pitchFamily="34" charset="0"/>
              </a:rPr>
              <a:t>antimikrobnu Th u slučaju </a:t>
            </a:r>
            <a:r>
              <a:rPr lang="sr-Latn-CS" b="1" i="1" dirty="0" smtClean="0">
                <a:latin typeface="Tahoma" pitchFamily="34" charset="0"/>
                <a:cs typeface="Tahoma" pitchFamily="34" charset="0"/>
              </a:rPr>
              <a:t>kolonizacije</a:t>
            </a:r>
          </a:p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Kod kolonizacije se </a:t>
            </a:r>
            <a:r>
              <a:rPr lang="sr-Latn-CS" i="1" dirty="0" smtClean="0">
                <a:latin typeface="Tahoma" pitchFamily="34" charset="0"/>
                <a:cs typeface="Tahoma" pitchFamily="34" charset="0"/>
              </a:rPr>
              <a:t>ne preporučuje monitoring kultura trahealnog aspirata</a:t>
            </a:r>
            <a:endParaRPr lang="en-US" i="1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/>
              <a:t>Greške prilikom dijagnostikovanja infekcije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Tahoma" pitchFamily="34" charset="0"/>
                <a:cs typeface="Tahoma" pitchFamily="34" charset="0"/>
              </a:rPr>
              <a:t>Zasnivanje dijagnoze na jednom pozitivnom kliničkom znaku dok su drugi negativni</a:t>
            </a:r>
          </a:p>
          <a:p>
            <a:pPr eaLnBrk="1" hangingPunct="1"/>
            <a:r>
              <a:rPr lang="sr-Latn-CS" smtClean="0">
                <a:latin typeface="Tahoma" pitchFamily="34" charset="0"/>
                <a:cs typeface="Tahoma" pitchFamily="34" charset="0"/>
              </a:rPr>
              <a:t>Reagovanje na pozitivnu kulturu, bez klinički evidentne infekcije</a:t>
            </a:r>
          </a:p>
          <a:p>
            <a:pPr eaLnBrk="1" hangingPunct="1"/>
            <a:r>
              <a:rPr lang="sr-Latn-CS" smtClean="0">
                <a:latin typeface="Tahoma" pitchFamily="34" charset="0"/>
                <a:cs typeface="Tahoma" pitchFamily="34" charset="0"/>
              </a:rPr>
              <a:t>Primena serije kultura da se ustanovi kada je infekcija izlečena</a:t>
            </a:r>
          </a:p>
          <a:p>
            <a:pPr eaLnBrk="1" hangingPunct="1"/>
            <a:r>
              <a:rPr lang="sr-Latn-CS" smtClean="0">
                <a:latin typeface="Tahoma" pitchFamily="34" charset="0"/>
                <a:cs typeface="Tahoma" pitchFamily="34" charset="0"/>
              </a:rPr>
              <a:t>Uzimanje kultura i pri maloj sumnji na infekciju</a:t>
            </a:r>
            <a:endParaRPr lang="en-US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i="1"/>
              <a:t>Svaki sat odlaganja antibiotske terapije u toku prvih 6 sati smanjuje preživljavanje za 7,6% po satu</a:t>
            </a:r>
            <a:endParaRPr lang="en-US" sz="2400" i="1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943600" y="6357938"/>
            <a:ext cx="3200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200">
                <a:latin typeface="Arial" charset="0"/>
              </a:rPr>
              <a:t>Kumar A. et al. CCM 2006;34,No 6</a:t>
            </a:r>
            <a:endParaRPr lang="en-US" sz="1200">
              <a:latin typeface="Arial" charset="0"/>
            </a:endParaRP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1371600" y="1828800"/>
            <a:ext cx="6324600" cy="3505200"/>
            <a:chOff x="528" y="1728"/>
            <a:chExt cx="3984" cy="2208"/>
          </a:xfrm>
        </p:grpSpPr>
        <p:sp>
          <p:nvSpPr>
            <p:cNvPr id="27656" name="Freeform 5"/>
            <p:cNvSpPr>
              <a:spLocks/>
            </p:cNvSpPr>
            <p:nvPr/>
          </p:nvSpPr>
          <p:spPr bwMode="auto">
            <a:xfrm>
              <a:off x="1008" y="1776"/>
              <a:ext cx="3504" cy="1920"/>
            </a:xfrm>
            <a:custGeom>
              <a:avLst/>
              <a:gdLst>
                <a:gd name="T0" fmla="*/ 0 w 3876"/>
                <a:gd name="T1" fmla="*/ 0 h 1918"/>
                <a:gd name="T2" fmla="*/ 0 w 3876"/>
                <a:gd name="T3" fmla="*/ 1940 h 1918"/>
                <a:gd name="T4" fmla="*/ 1277 w 3876"/>
                <a:gd name="T5" fmla="*/ 1940 h 1918"/>
                <a:gd name="T6" fmla="*/ 0 60000 65536"/>
                <a:gd name="T7" fmla="*/ 0 60000 65536"/>
                <a:gd name="T8" fmla="*/ 0 60000 65536"/>
                <a:gd name="T9" fmla="*/ 0 w 3876"/>
                <a:gd name="T10" fmla="*/ 0 h 1918"/>
                <a:gd name="T11" fmla="*/ 3876 w 3876"/>
                <a:gd name="T12" fmla="*/ 1918 h 19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6" h="1918">
                  <a:moveTo>
                    <a:pt x="0" y="0"/>
                  </a:moveTo>
                  <a:lnTo>
                    <a:pt x="0" y="1918"/>
                  </a:lnTo>
                  <a:lnTo>
                    <a:pt x="3876" y="191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Rectangle 6"/>
            <p:cNvSpPr>
              <a:spLocks noChangeArrowheads="1"/>
            </p:cNvSpPr>
            <p:nvPr/>
          </p:nvSpPr>
          <p:spPr bwMode="auto">
            <a:xfrm>
              <a:off x="720" y="340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en-GB" sz="2000">
                  <a:latin typeface="Arial" charset="0"/>
                </a:rPr>
                <a:t>10</a:t>
              </a:r>
            </a:p>
          </p:txBody>
        </p:sp>
        <p:sp>
          <p:nvSpPr>
            <p:cNvPr id="27658" name="Rectangle 7"/>
            <p:cNvSpPr>
              <a:spLocks noChangeArrowheads="1"/>
            </p:cNvSpPr>
            <p:nvPr/>
          </p:nvSpPr>
          <p:spPr bwMode="auto">
            <a:xfrm>
              <a:off x="720" y="3216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2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59" name="Rectangle 8"/>
            <p:cNvSpPr>
              <a:spLocks noChangeArrowheads="1"/>
            </p:cNvSpPr>
            <p:nvPr/>
          </p:nvSpPr>
          <p:spPr bwMode="auto">
            <a:xfrm>
              <a:off x="720" y="3024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3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0" name="Rectangle 9"/>
            <p:cNvSpPr>
              <a:spLocks noChangeArrowheads="1"/>
            </p:cNvSpPr>
            <p:nvPr/>
          </p:nvSpPr>
          <p:spPr bwMode="auto">
            <a:xfrm>
              <a:off x="720" y="2832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4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1" name="Rectangle 10"/>
            <p:cNvSpPr>
              <a:spLocks noChangeArrowheads="1"/>
            </p:cNvSpPr>
            <p:nvPr/>
          </p:nvSpPr>
          <p:spPr bwMode="auto">
            <a:xfrm>
              <a:off x="720" y="2640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5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2" name="Rectangle 11"/>
            <p:cNvSpPr>
              <a:spLocks noChangeArrowheads="1"/>
            </p:cNvSpPr>
            <p:nvPr/>
          </p:nvSpPr>
          <p:spPr bwMode="auto">
            <a:xfrm>
              <a:off x="720" y="244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6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3" name="Rectangle 12"/>
            <p:cNvSpPr>
              <a:spLocks noChangeArrowheads="1"/>
            </p:cNvSpPr>
            <p:nvPr/>
          </p:nvSpPr>
          <p:spPr bwMode="auto">
            <a:xfrm>
              <a:off x="720" y="2256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7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4" name="Rectangle 13"/>
            <p:cNvSpPr>
              <a:spLocks noChangeArrowheads="1"/>
            </p:cNvSpPr>
            <p:nvPr/>
          </p:nvSpPr>
          <p:spPr bwMode="auto">
            <a:xfrm>
              <a:off x="720" y="2064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8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5" name="Rectangle 14"/>
            <p:cNvSpPr>
              <a:spLocks noChangeArrowheads="1"/>
            </p:cNvSpPr>
            <p:nvPr/>
          </p:nvSpPr>
          <p:spPr bwMode="auto">
            <a:xfrm>
              <a:off x="720" y="1920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9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6" name="Rectangle 15"/>
            <p:cNvSpPr>
              <a:spLocks noChangeArrowheads="1"/>
            </p:cNvSpPr>
            <p:nvPr/>
          </p:nvSpPr>
          <p:spPr bwMode="auto">
            <a:xfrm>
              <a:off x="528" y="1728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10</a:t>
              </a:r>
              <a:r>
                <a:rPr lang="en-GB" sz="2000">
                  <a:latin typeface="Arial" charset="0"/>
                </a:rPr>
                <a:t>0</a:t>
              </a:r>
            </a:p>
          </p:txBody>
        </p:sp>
        <p:sp>
          <p:nvSpPr>
            <p:cNvPr id="27667" name="Rectangle 16"/>
            <p:cNvSpPr>
              <a:spLocks noChangeArrowheads="1"/>
            </p:cNvSpPr>
            <p:nvPr/>
          </p:nvSpPr>
          <p:spPr bwMode="auto">
            <a:xfrm>
              <a:off x="1104" y="3744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en-GB" sz="2000">
                  <a:latin typeface="Arial" charset="0"/>
                </a:rPr>
                <a:t>0</a:t>
              </a:r>
              <a:r>
                <a:rPr lang="sr-Latn-CS" sz="2000">
                  <a:latin typeface="Arial" charset="0"/>
                </a:rPr>
                <a:t>,5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68" name="Rectangle 17"/>
            <p:cNvSpPr>
              <a:spLocks noChangeArrowheads="1"/>
            </p:cNvSpPr>
            <p:nvPr/>
          </p:nvSpPr>
          <p:spPr bwMode="auto">
            <a:xfrm>
              <a:off x="1632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1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69" name="Rectangle 18"/>
            <p:cNvSpPr>
              <a:spLocks noChangeArrowheads="1"/>
            </p:cNvSpPr>
            <p:nvPr/>
          </p:nvSpPr>
          <p:spPr bwMode="auto">
            <a:xfrm>
              <a:off x="2016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2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70" name="Rectangle 19"/>
            <p:cNvSpPr>
              <a:spLocks noChangeArrowheads="1"/>
            </p:cNvSpPr>
            <p:nvPr/>
          </p:nvSpPr>
          <p:spPr bwMode="auto">
            <a:xfrm>
              <a:off x="2400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3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71" name="Rectangle 20"/>
            <p:cNvSpPr>
              <a:spLocks noChangeArrowheads="1"/>
            </p:cNvSpPr>
            <p:nvPr/>
          </p:nvSpPr>
          <p:spPr bwMode="auto">
            <a:xfrm>
              <a:off x="2736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4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72" name="Rectangle 21"/>
            <p:cNvSpPr>
              <a:spLocks noChangeArrowheads="1"/>
            </p:cNvSpPr>
            <p:nvPr/>
          </p:nvSpPr>
          <p:spPr bwMode="auto">
            <a:xfrm>
              <a:off x="3072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5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73" name="Rectangle 22"/>
            <p:cNvSpPr>
              <a:spLocks noChangeArrowheads="1"/>
            </p:cNvSpPr>
            <p:nvPr/>
          </p:nvSpPr>
          <p:spPr bwMode="auto">
            <a:xfrm>
              <a:off x="3408" y="374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2000">
                  <a:latin typeface="Arial" charset="0"/>
                </a:rPr>
                <a:t>6</a:t>
              </a:r>
              <a:endParaRPr lang="en-GB" sz="2000">
                <a:latin typeface="Arial" charset="0"/>
              </a:endParaRPr>
            </a:p>
          </p:txBody>
        </p:sp>
        <p:sp>
          <p:nvSpPr>
            <p:cNvPr id="27674" name="Rectangle 23"/>
            <p:cNvSpPr>
              <a:spLocks noChangeArrowheads="1"/>
            </p:cNvSpPr>
            <p:nvPr/>
          </p:nvSpPr>
          <p:spPr bwMode="auto">
            <a:xfrm>
              <a:off x="1248" y="2160"/>
              <a:ext cx="192" cy="1517"/>
            </a:xfrm>
            <a:prstGeom prst="rect">
              <a:avLst/>
            </a:prstGeom>
            <a:solidFill>
              <a:srgbClr val="CC3300"/>
            </a:solidFill>
            <a:ln w="12700" algn="ctr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600">
                <a:latin typeface="Arial" charset="0"/>
              </a:endParaRPr>
            </a:p>
          </p:txBody>
        </p:sp>
        <p:sp>
          <p:nvSpPr>
            <p:cNvPr id="27675" name="Rectangle 24"/>
            <p:cNvSpPr>
              <a:spLocks noChangeArrowheads="1"/>
            </p:cNvSpPr>
            <p:nvPr/>
          </p:nvSpPr>
          <p:spPr bwMode="auto">
            <a:xfrm>
              <a:off x="1680" y="2256"/>
              <a:ext cx="192" cy="1421"/>
            </a:xfrm>
            <a:prstGeom prst="rect">
              <a:avLst/>
            </a:prstGeom>
            <a:solidFill>
              <a:srgbClr val="CC3300"/>
            </a:solidFill>
            <a:ln w="12700" algn="ctr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600">
                <a:latin typeface="Arial" charset="0"/>
              </a:endParaRPr>
            </a:p>
          </p:txBody>
        </p:sp>
        <p:sp>
          <p:nvSpPr>
            <p:cNvPr id="27676" name="Rectangle 25"/>
            <p:cNvSpPr>
              <a:spLocks noChangeArrowheads="1"/>
            </p:cNvSpPr>
            <p:nvPr/>
          </p:nvSpPr>
          <p:spPr bwMode="auto">
            <a:xfrm>
              <a:off x="3456" y="2928"/>
              <a:ext cx="192" cy="749"/>
            </a:xfrm>
            <a:prstGeom prst="rect">
              <a:avLst/>
            </a:prstGeom>
            <a:solidFill>
              <a:srgbClr val="CC3300"/>
            </a:solidFill>
            <a:ln w="12700" algn="ctr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600">
                <a:latin typeface="Arial" charset="0"/>
              </a:endParaRPr>
            </a:p>
          </p:txBody>
        </p:sp>
        <p:sp>
          <p:nvSpPr>
            <p:cNvPr id="27677" name="Line 26"/>
            <p:cNvSpPr>
              <a:spLocks noChangeShapeType="1"/>
            </p:cNvSpPr>
            <p:nvPr/>
          </p:nvSpPr>
          <p:spPr bwMode="auto">
            <a:xfrm>
              <a:off x="960" y="350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Line 27"/>
            <p:cNvSpPr>
              <a:spLocks noChangeShapeType="1"/>
            </p:cNvSpPr>
            <p:nvPr/>
          </p:nvSpPr>
          <p:spPr bwMode="auto">
            <a:xfrm>
              <a:off x="960" y="336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9" name="Line 28"/>
            <p:cNvSpPr>
              <a:spLocks noChangeShapeType="1"/>
            </p:cNvSpPr>
            <p:nvPr/>
          </p:nvSpPr>
          <p:spPr bwMode="auto">
            <a:xfrm>
              <a:off x="960" y="316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0" name="Line 29"/>
            <p:cNvSpPr>
              <a:spLocks noChangeShapeType="1"/>
            </p:cNvSpPr>
            <p:nvPr/>
          </p:nvSpPr>
          <p:spPr bwMode="auto">
            <a:xfrm>
              <a:off x="960" y="297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1" name="Line 30"/>
            <p:cNvSpPr>
              <a:spLocks noChangeShapeType="1"/>
            </p:cNvSpPr>
            <p:nvPr/>
          </p:nvSpPr>
          <p:spPr bwMode="auto">
            <a:xfrm>
              <a:off x="960" y="278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2" name="Line 31"/>
            <p:cNvSpPr>
              <a:spLocks noChangeShapeType="1"/>
            </p:cNvSpPr>
            <p:nvPr/>
          </p:nvSpPr>
          <p:spPr bwMode="auto">
            <a:xfrm>
              <a:off x="960" y="259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3" name="Line 32"/>
            <p:cNvSpPr>
              <a:spLocks noChangeShapeType="1"/>
            </p:cNvSpPr>
            <p:nvPr/>
          </p:nvSpPr>
          <p:spPr bwMode="auto">
            <a:xfrm>
              <a:off x="960" y="240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4" name="Line 33"/>
            <p:cNvSpPr>
              <a:spLocks noChangeShapeType="1"/>
            </p:cNvSpPr>
            <p:nvPr/>
          </p:nvSpPr>
          <p:spPr bwMode="auto">
            <a:xfrm>
              <a:off x="960" y="220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5" name="Line 34"/>
            <p:cNvSpPr>
              <a:spLocks noChangeShapeType="1"/>
            </p:cNvSpPr>
            <p:nvPr/>
          </p:nvSpPr>
          <p:spPr bwMode="auto">
            <a:xfrm>
              <a:off x="960" y="201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6" name="Line 35"/>
            <p:cNvSpPr>
              <a:spLocks noChangeShapeType="1"/>
            </p:cNvSpPr>
            <p:nvPr/>
          </p:nvSpPr>
          <p:spPr bwMode="auto">
            <a:xfrm>
              <a:off x="960" y="182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7" name="Rectangle 36"/>
            <p:cNvSpPr>
              <a:spLocks noChangeArrowheads="1"/>
            </p:cNvSpPr>
            <p:nvPr/>
          </p:nvSpPr>
          <p:spPr bwMode="auto">
            <a:xfrm>
              <a:off x="1152" y="1968"/>
              <a:ext cx="4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1600">
                  <a:latin typeface="Arial" charset="0"/>
                </a:rPr>
                <a:t>82.7%</a:t>
              </a:r>
              <a:endParaRPr lang="en-GB" sz="1600">
                <a:latin typeface="Arial" charset="0"/>
              </a:endParaRPr>
            </a:p>
          </p:txBody>
        </p:sp>
        <p:sp>
          <p:nvSpPr>
            <p:cNvPr id="27688" name="Rectangle 37"/>
            <p:cNvSpPr>
              <a:spLocks noChangeArrowheads="1"/>
            </p:cNvSpPr>
            <p:nvPr/>
          </p:nvSpPr>
          <p:spPr bwMode="auto">
            <a:xfrm>
              <a:off x="1584" y="2064"/>
              <a:ext cx="4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1600">
                  <a:latin typeface="Arial" charset="0"/>
                </a:rPr>
                <a:t>77.2%</a:t>
              </a:r>
              <a:endParaRPr lang="en-GB" sz="1600">
                <a:latin typeface="Arial" charset="0"/>
              </a:endParaRPr>
            </a:p>
          </p:txBody>
        </p:sp>
        <p:sp>
          <p:nvSpPr>
            <p:cNvPr id="27689" name="Rectangle 38"/>
            <p:cNvSpPr>
              <a:spLocks noChangeArrowheads="1"/>
            </p:cNvSpPr>
            <p:nvPr/>
          </p:nvSpPr>
          <p:spPr bwMode="auto">
            <a:xfrm>
              <a:off x="3312" y="2736"/>
              <a:ext cx="4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126000" bIns="0" anchor="ctr">
              <a:spAutoFit/>
            </a:bodyPr>
            <a:lstStyle/>
            <a:p>
              <a:pPr algn="r"/>
              <a:r>
                <a:rPr lang="sr-Latn-CS" sz="1600">
                  <a:latin typeface="Arial" charset="0"/>
                </a:rPr>
                <a:t>42%</a:t>
              </a:r>
              <a:endParaRPr lang="en-GB" sz="1600">
                <a:latin typeface="Arial" charset="0"/>
              </a:endParaRPr>
            </a:p>
          </p:txBody>
        </p:sp>
        <p:sp>
          <p:nvSpPr>
            <p:cNvPr id="27690" name="Line 39"/>
            <p:cNvSpPr>
              <a:spLocks noChangeShapeType="1"/>
            </p:cNvSpPr>
            <p:nvPr/>
          </p:nvSpPr>
          <p:spPr bwMode="auto">
            <a:xfrm>
              <a:off x="1344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1" name="Line 40"/>
            <p:cNvSpPr>
              <a:spLocks noChangeShapeType="1"/>
            </p:cNvSpPr>
            <p:nvPr/>
          </p:nvSpPr>
          <p:spPr bwMode="auto">
            <a:xfrm>
              <a:off x="1536" y="360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2" name="Line 41"/>
            <p:cNvSpPr>
              <a:spLocks noChangeShapeType="1"/>
            </p:cNvSpPr>
            <p:nvPr/>
          </p:nvSpPr>
          <p:spPr bwMode="auto">
            <a:xfrm>
              <a:off x="1584" y="360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3" name="Line 42"/>
            <p:cNvSpPr>
              <a:spLocks noChangeShapeType="1"/>
            </p:cNvSpPr>
            <p:nvPr/>
          </p:nvSpPr>
          <p:spPr bwMode="auto">
            <a:xfrm flipH="1">
              <a:off x="1776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4" name="Line 43"/>
            <p:cNvSpPr>
              <a:spLocks noChangeShapeType="1"/>
            </p:cNvSpPr>
            <p:nvPr/>
          </p:nvSpPr>
          <p:spPr bwMode="auto">
            <a:xfrm flipH="1">
              <a:off x="2112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5" name="Line 44"/>
            <p:cNvSpPr>
              <a:spLocks noChangeShapeType="1"/>
            </p:cNvSpPr>
            <p:nvPr/>
          </p:nvSpPr>
          <p:spPr bwMode="auto">
            <a:xfrm flipH="1">
              <a:off x="2496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6" name="Line 45"/>
            <p:cNvSpPr>
              <a:spLocks noChangeShapeType="1"/>
            </p:cNvSpPr>
            <p:nvPr/>
          </p:nvSpPr>
          <p:spPr bwMode="auto">
            <a:xfrm flipH="1">
              <a:off x="2832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7" name="Line 46"/>
            <p:cNvSpPr>
              <a:spLocks noChangeShapeType="1"/>
            </p:cNvSpPr>
            <p:nvPr/>
          </p:nvSpPr>
          <p:spPr bwMode="auto">
            <a:xfrm>
              <a:off x="3168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8" name="Line 47"/>
            <p:cNvSpPr>
              <a:spLocks noChangeShapeType="1"/>
            </p:cNvSpPr>
            <p:nvPr/>
          </p:nvSpPr>
          <p:spPr bwMode="auto">
            <a:xfrm>
              <a:off x="3552" y="369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9" name="AutoShape 48"/>
            <p:cNvSpPr>
              <a:spLocks noChangeArrowheads="1"/>
            </p:cNvSpPr>
            <p:nvPr/>
          </p:nvSpPr>
          <p:spPr bwMode="auto">
            <a:xfrm>
              <a:off x="1968" y="2352"/>
              <a:ext cx="240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0" name="AutoShape 49"/>
            <p:cNvSpPr>
              <a:spLocks noChangeArrowheads="1"/>
            </p:cNvSpPr>
            <p:nvPr/>
          </p:nvSpPr>
          <p:spPr bwMode="auto">
            <a:xfrm>
              <a:off x="2352" y="2496"/>
              <a:ext cx="240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1" name="AutoShape 50"/>
            <p:cNvSpPr>
              <a:spLocks noChangeArrowheads="1"/>
            </p:cNvSpPr>
            <p:nvPr/>
          </p:nvSpPr>
          <p:spPr bwMode="auto">
            <a:xfrm>
              <a:off x="2688" y="2640"/>
              <a:ext cx="240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2" name="AutoShape 51"/>
            <p:cNvSpPr>
              <a:spLocks noChangeArrowheads="1"/>
            </p:cNvSpPr>
            <p:nvPr/>
          </p:nvSpPr>
          <p:spPr bwMode="auto">
            <a:xfrm>
              <a:off x="3072" y="2736"/>
              <a:ext cx="240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53" name="Text Box 52"/>
          <p:cNvSpPr txBox="1">
            <a:spLocks noChangeArrowheads="1"/>
          </p:cNvSpPr>
          <p:nvPr/>
        </p:nvSpPr>
        <p:spPr bwMode="auto">
          <a:xfrm>
            <a:off x="228600" y="2362200"/>
            <a:ext cx="1524000" cy="51752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sr-Latn-CS" sz="1400"/>
              <a:t>Preživljavanje</a:t>
            </a:r>
            <a:endParaRPr lang="en-GB" sz="1400"/>
          </a:p>
          <a:p>
            <a:pPr algn="ctr"/>
            <a:r>
              <a:rPr lang="en-GB" sz="1400"/>
              <a:t>%</a:t>
            </a:r>
          </a:p>
        </p:txBody>
      </p:sp>
      <p:sp>
        <p:nvSpPr>
          <p:cNvPr id="27654" name="Text Box 53"/>
          <p:cNvSpPr txBox="1">
            <a:spLocks noChangeArrowheads="1"/>
          </p:cNvSpPr>
          <p:nvPr/>
        </p:nvSpPr>
        <p:spPr bwMode="auto">
          <a:xfrm>
            <a:off x="3048000" y="5486400"/>
            <a:ext cx="3200400" cy="3048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sr-Latn-CS" sz="1400"/>
              <a:t>Odlaganje antibiotske terapije (sati)</a:t>
            </a:r>
            <a:endParaRPr lang="en-GB" sz="1400"/>
          </a:p>
        </p:txBody>
      </p:sp>
      <p:sp>
        <p:nvSpPr>
          <p:cNvPr id="27655" name="Rectangle 54"/>
          <p:cNvSpPr>
            <a:spLocks noChangeArrowheads="1"/>
          </p:cNvSpPr>
          <p:nvPr/>
        </p:nvSpPr>
        <p:spPr bwMode="auto">
          <a:xfrm>
            <a:off x="0" y="5940425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660066"/>
              </a:buClr>
              <a:buFont typeface="Wingdings" pitchFamily="2" charset="2"/>
              <a:buChar char="Ø"/>
            </a:pPr>
            <a:r>
              <a:rPr lang="sr-Latn-CS" i="1" dirty="0"/>
              <a:t>Adekvatna empirijska terapija pokriva sve relevantne patogene kod pacijenata sa teškim </a:t>
            </a:r>
            <a:r>
              <a:rPr lang="sr-Latn-CS" i="1" dirty="0" smtClean="0"/>
              <a:t>sepsom</a:t>
            </a:r>
            <a:endParaRPr lang="sr-Latn-C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i="1"/>
              <a:t>Efekat inicijalne antibiotske terapije na smrtnost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4660900" y="6324600"/>
            <a:ext cx="4483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4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 Tumbarello et al. AAC 2007; 51:1987-1994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571625" y="1785938"/>
          <a:ext cx="7410450" cy="3619500"/>
        </p:xfrm>
        <a:graphic>
          <a:graphicData uri="http://schemas.openxmlformats.org/presentationml/2006/ole">
            <p:oleObj spid="_x0000_s2053" name="Chart" r:id="rId4" imgW="7410416" imgH="3619500" progId="MSGraph.Chart.8">
              <p:embed followColorScheme="full"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46338" y="5132388"/>
            <a:ext cx="2425700" cy="119062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/>
              <a:t>Neadekvatna inicijaIna antibiotska terapija</a:t>
            </a:r>
          </a:p>
          <a:p>
            <a:pPr algn="ctr"/>
            <a:r>
              <a:rPr lang="en-GB"/>
              <a:t>n=89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880100" y="5132388"/>
            <a:ext cx="2425700" cy="91598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/>
              <a:t>Adekvatna inicijaIna antibiotska terapija</a:t>
            </a:r>
          </a:p>
          <a:p>
            <a:pPr algn="ctr"/>
            <a:r>
              <a:rPr lang="en-GB"/>
              <a:t>n=97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2362200"/>
            <a:ext cx="1524000" cy="6413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GB"/>
              <a:t>Smrtnost</a:t>
            </a:r>
          </a:p>
          <a:p>
            <a:pPr algn="ctr"/>
            <a:r>
              <a:rPr lang="en-GB"/>
              <a:t>%</a:t>
            </a: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2714625" y="1785938"/>
            <a:ext cx="2482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>
                <a:solidFill>
                  <a:srgbClr val="00B050"/>
                </a:solidFill>
              </a:rPr>
              <a:t>Tri puta veći mortalitet</a:t>
            </a:r>
            <a:endParaRPr lang="en-US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dirty="0" smtClean="0"/>
              <a:t>Empirijska terapija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6868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i="1"/>
              <a:t>BOLNIČKE/NOZOKOMIJALNE </a:t>
            </a:r>
            <a:r>
              <a:rPr lang="en-US" i="1"/>
              <a:t/>
            </a:r>
            <a:br>
              <a:rPr lang="en-US" i="1"/>
            </a:br>
            <a:r>
              <a:rPr lang="sr-Latn-CS" sz="2800" b="1" i="1"/>
              <a:t>(</a:t>
            </a:r>
            <a:r>
              <a:rPr lang="en-US" sz="2800" i="1"/>
              <a:t>Hospital acquired / Nosocomial</a:t>
            </a:r>
            <a:r>
              <a:rPr lang="sr-Latn-CS" sz="2800" i="1"/>
              <a:t>)</a:t>
            </a:r>
            <a:r>
              <a:rPr lang="en-US" sz="2800" i="1"/>
              <a:t/>
            </a:r>
            <a:br>
              <a:rPr lang="en-US" sz="2800" i="1"/>
            </a:br>
            <a:r>
              <a:rPr lang="sr-Latn-CS" i="1"/>
              <a:t>INFEKCIJE</a:t>
            </a:r>
            <a:endParaRPr lang="en-GB" i="1"/>
          </a:p>
        </p:txBody>
      </p:sp>
      <p:sp>
        <p:nvSpPr>
          <p:cNvPr id="15363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2324100"/>
            <a:ext cx="8610600" cy="4533900"/>
          </a:xfrm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Char char="•"/>
            </a:pPr>
            <a:r>
              <a:rPr lang="sr-Latn-CS" sz="2800" dirty="0" smtClean="0"/>
              <a:t>To su infekcije koje nastaju u bolnici, a nisu bile klinički manifestne, niti su bile u inkubaciji u trenutku hospitalizacije pacijenta</a:t>
            </a:r>
            <a:r>
              <a:rPr lang="en-GB" sz="2800" dirty="0" smtClean="0"/>
              <a:t>.</a:t>
            </a:r>
            <a:endParaRPr lang="en-US" sz="2800" dirty="0" smtClean="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800" dirty="0" smtClean="0"/>
              <a:t>   </a:t>
            </a:r>
            <a:r>
              <a:rPr lang="sr-Latn-CS" sz="2800" dirty="0" smtClean="0"/>
              <a:t> </a:t>
            </a:r>
            <a:r>
              <a:rPr lang="en-US" sz="2800" dirty="0" smtClean="0"/>
              <a:t>                                           </a:t>
            </a:r>
            <a:r>
              <a:rPr lang="en-US" sz="1800" i="1" dirty="0" smtClean="0"/>
              <a:t>CDC, Atlanta 1988.g</a:t>
            </a:r>
            <a:endParaRPr lang="sr-Latn-CS" sz="1800" i="1" dirty="0" smtClean="0"/>
          </a:p>
          <a:p>
            <a:pPr>
              <a:spcBef>
                <a:spcPct val="0"/>
              </a:spcBef>
              <a:buClrTx/>
              <a:buFontTx/>
              <a:buNone/>
            </a:pPr>
            <a:endParaRPr lang="sr-Latn-CS" sz="2800" i="1" dirty="0" smtClean="0"/>
          </a:p>
          <a:p>
            <a:pPr>
              <a:spcBef>
                <a:spcPct val="0"/>
              </a:spcBef>
              <a:buClrTx/>
              <a:buFont typeface="Arial" charset="0"/>
              <a:buChar char="•"/>
            </a:pPr>
            <a:r>
              <a:rPr lang="sr-Latn-CS" sz="2800" dirty="0" smtClean="0"/>
              <a:t>Hospitalizovani pacijenti: 5% nozokomijalnih infekcija</a:t>
            </a:r>
          </a:p>
          <a:p>
            <a:pPr>
              <a:spcBef>
                <a:spcPct val="0"/>
              </a:spcBef>
              <a:buClrTx/>
              <a:buFont typeface="Arial" charset="0"/>
              <a:buChar char="•"/>
            </a:pPr>
            <a:r>
              <a:rPr lang="sr-Latn-CS" sz="2800" dirty="0" smtClean="0"/>
              <a:t>ICU pacijenti: 30% nozokomijalnih infekcija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Terapijski principi</a:t>
            </a: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latin typeface="Tahoma" pitchFamily="34" charset="0"/>
                <a:cs typeface="Tahoma" pitchFamily="34" charset="0"/>
              </a:rPr>
              <a:t>Odgovarajuća: uzročnik osetljiv na primenjeni antimikrobni agens</a:t>
            </a:r>
          </a:p>
          <a:p>
            <a:pPr eaLnBrk="1" hangingPunct="1"/>
            <a:r>
              <a:rPr lang="sr-Latn-CS" b="1" i="1" dirty="0" smtClean="0">
                <a:latin typeface="Tahoma" pitchFamily="34" charset="0"/>
                <a:cs typeface="Tahoma" pitchFamily="34" charset="0"/>
              </a:rPr>
              <a:t>Adekvatana:</a:t>
            </a:r>
            <a:r>
              <a:rPr lang="sr-Latn-CS" dirty="0" smtClean="0">
                <a:latin typeface="Tahoma" pitchFamily="34" charset="0"/>
                <a:cs typeface="Tahoma" pitchFamily="34" charset="0"/>
              </a:rPr>
              <a:t> odgovarajući Ab + odgovarajuća doza, dobra penetracija na mesto infekcije, adekvatan put aplikacije, kombinovana Th ako je potrebno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dirty="0" smtClean="0"/>
              <a:t>Adekvatna empirijska terapija</a:t>
            </a: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285750" y="1571625"/>
            <a:ext cx="8686800" cy="4525963"/>
          </a:xfrm>
        </p:spPr>
        <p:txBody>
          <a:bodyPr/>
          <a:lstStyle/>
          <a:p>
            <a:r>
              <a:rPr lang="sr-Latn-CS" sz="2800" smtClean="0">
                <a:latin typeface="Tahoma" pitchFamily="34" charset="0"/>
                <a:cs typeface="Tahoma" pitchFamily="34" charset="0"/>
              </a:rPr>
              <a:t>Klučno pitanje: faktori rizika za multirezistentne bakterije (kasna VAP, predhodna primena Ab, primena invazivnih sredstva)</a:t>
            </a:r>
          </a:p>
          <a:p>
            <a:r>
              <a:rPr lang="sr-Latn-CS" sz="2800" smtClean="0">
                <a:latin typeface="Tahoma" pitchFamily="34" charset="0"/>
                <a:cs typeface="Tahoma" pitchFamily="34" charset="0"/>
              </a:rPr>
              <a:t>Lokalni podaci o prevalenci pojedinih patogena i njihovoj osetljivosti na antibiotike</a:t>
            </a:r>
            <a:endParaRPr lang="sr-Latn-CS" sz="2800" smtClean="0">
              <a:solidFill>
                <a:srgbClr val="FF66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643063" y="3929063"/>
            <a:ext cx="5500687" cy="1785937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CS" sz="2800" dirty="0"/>
              <a:t>Svaka JIL svoj protokol empirijske Th na osnovu lokalne flore</a:t>
            </a:r>
            <a:endParaRPr lang="en-US" sz="2800" dirty="0"/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2928938" y="5786438"/>
            <a:ext cx="3698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800" b="1" dirty="0">
                <a:solidFill>
                  <a:srgbClr val="FF66FF"/>
                </a:solidFill>
                <a:cs typeface="Tahoma" pitchFamily="34" charset="0"/>
              </a:rPr>
              <a:t>lokalni antibiogram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09600"/>
            <a:ext cx="7793037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i="1"/>
              <a:t>NEODGOVARAJUĆA TERAPIJA</a:t>
            </a:r>
            <a:r>
              <a:rPr lang="sr-Latn-CS" sz="3500">
                <a:latin typeface="Verdana" pitchFamily="34" charset="0"/>
              </a:rPr>
              <a:t> </a:t>
            </a:r>
            <a:endParaRPr lang="en-US" sz="3500">
              <a:latin typeface="Verdana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3063"/>
            <a:ext cx="8686800" cy="4533900"/>
          </a:xfrm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en-US" smtClean="0"/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685800" y="2201863"/>
            <a:ext cx="1323975" cy="236537"/>
          </a:xfrm>
          <a:prstGeom prst="rightArrowCallout">
            <a:avLst>
              <a:gd name="adj1" fmla="val 0"/>
              <a:gd name="adj2" fmla="val 25000"/>
              <a:gd name="adj3" fmla="val 114642"/>
              <a:gd name="adj4" fmla="val 79519"/>
            </a:avLst>
          </a:prstGeom>
          <a:gradFill rotWithShape="1">
            <a:gsLst>
              <a:gs pos="0">
                <a:schemeClr val="tx1">
                  <a:gamma/>
                  <a:shade val="56078"/>
                  <a:invGamma/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286000" y="2057400"/>
            <a:ext cx="6208713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sr-Latn-CS" sz="2800" b="1"/>
              <a:t>Povećava rizik za mortalitet i neželjena dejstva antibiotika</a:t>
            </a:r>
            <a:r>
              <a:rPr lang="fr-BE" sz="2800" b="1"/>
              <a:t>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sr-Latn-CS" sz="2800" b="1"/>
              <a:t>Povećava dužinu ostanka u JIL i troškove lečenja</a:t>
            </a:r>
            <a:endParaRPr lang="en-US" sz="2800" b="1"/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sr-Latn-CS" sz="2800" b="1"/>
              <a:t>Povećava rezistenciju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fr-BE" sz="2800" b="1"/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GB" sz="2800" b="1"/>
          </a:p>
        </p:txBody>
      </p:sp>
      <p:sp>
        <p:nvSpPr>
          <p:cNvPr id="71686" name="AutoShape 6"/>
          <p:cNvSpPr>
            <a:spLocks noChangeArrowheads="1"/>
          </p:cNvSpPr>
          <p:nvPr/>
        </p:nvSpPr>
        <p:spPr bwMode="auto">
          <a:xfrm>
            <a:off x="714375" y="3143250"/>
            <a:ext cx="1323975" cy="236538"/>
          </a:xfrm>
          <a:prstGeom prst="rightArrowCallout">
            <a:avLst>
              <a:gd name="adj1" fmla="val 0"/>
              <a:gd name="adj2" fmla="val 25000"/>
              <a:gd name="adj3" fmla="val 114642"/>
              <a:gd name="adj4" fmla="val 79519"/>
            </a:avLst>
          </a:prstGeom>
          <a:gradFill rotWithShape="1">
            <a:gsLst>
              <a:gs pos="0">
                <a:schemeClr val="tx1">
                  <a:gamma/>
                  <a:shade val="56078"/>
                  <a:invGamma/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687" name="AutoShape 7"/>
          <p:cNvSpPr>
            <a:spLocks noChangeArrowheads="1"/>
          </p:cNvSpPr>
          <p:nvPr/>
        </p:nvSpPr>
        <p:spPr bwMode="auto">
          <a:xfrm>
            <a:off x="714375" y="4071938"/>
            <a:ext cx="1323975" cy="236537"/>
          </a:xfrm>
          <a:prstGeom prst="rightArrowCallout">
            <a:avLst>
              <a:gd name="adj1" fmla="val 0"/>
              <a:gd name="adj2" fmla="val 25000"/>
              <a:gd name="adj3" fmla="val 114641"/>
              <a:gd name="adj4" fmla="val 79519"/>
            </a:avLst>
          </a:prstGeom>
          <a:gradFill rotWithShape="1">
            <a:gsLst>
              <a:gs pos="0">
                <a:schemeClr val="tx1">
                  <a:gamma/>
                  <a:shade val="56078"/>
                  <a:invGamma/>
                  <a:alpha val="0"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7215188" cy="12303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i="1"/>
              <a:t>Adekvatna empirijska terapija</a:t>
            </a:r>
            <a:r>
              <a:rPr lang="en-GB" i="1"/>
              <a:t> te</a:t>
            </a:r>
            <a:r>
              <a:rPr lang="sr-Latn-CS" i="1"/>
              <a:t>ških infekcija</a:t>
            </a:r>
            <a:endParaRPr lang="en-GB" i="1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1285875" y="2428875"/>
            <a:ext cx="5857875" cy="310038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sr-Latn-CS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Pokriva sve re</a:t>
            </a: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</a:t>
            </a:r>
            <a:r>
              <a:rPr lang="sr-Latn-CS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evantne patogen</a:t>
            </a: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</a:t>
            </a:r>
            <a:endParaRPr lang="sr-Latn-CS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sr-Latn-CS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Ima mali potencijal za razvoj rezistencije</a:t>
            </a:r>
            <a:endParaRPr lang="en-GB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GB" sz="2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Primenjuje</a:t>
            </a: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se u </a:t>
            </a:r>
            <a:r>
              <a:rPr lang="en-GB" sz="2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adekvatnoj</a:t>
            </a:r>
            <a:r>
              <a:rPr lang="en-GB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en-GB" sz="26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dozi</a:t>
            </a:r>
            <a:endParaRPr lang="en-GB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sr-Latn-CS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Započeta u pravo vreme</a:t>
            </a:r>
            <a:endParaRPr lang="en-GB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buClr>
                <a:schemeClr val="hlink"/>
              </a:buClr>
              <a:buFont typeface="Wingdings" pitchFamily="2" charset="2"/>
              <a:buChar char="ü"/>
              <a:defRPr/>
            </a:pPr>
            <a:endParaRPr lang="en-GB" sz="2800" dirty="0">
              <a:latin typeface="Arial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42938" y="1857375"/>
            <a:ext cx="3124200" cy="831850"/>
          </a:xfrm>
          <a:prstGeom prst="rect">
            <a:avLst/>
          </a:prstGeom>
          <a:solidFill>
            <a:srgbClr val="FF66FF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1. Jasno definisana strategija le</a:t>
            </a:r>
            <a:r>
              <a:rPr lang="sr-Latn-CS" sz="2400">
                <a:latin typeface="Arial" charset="0"/>
              </a:rPr>
              <a:t>čenja</a:t>
            </a:r>
            <a:endParaRPr lang="en-US" sz="2400">
              <a:latin typeface="Arial" charset="0"/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28625" y="5143500"/>
            <a:ext cx="3048000" cy="1187450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>
                <a:latin typeface="Arial" charset="0"/>
              </a:rPr>
              <a:t>2. Kontinuirano praćenje epid. sitacije u bolnici</a:t>
            </a:r>
            <a:endParaRPr lang="en-US" sz="2400">
              <a:latin typeface="Arial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857875" y="4572000"/>
            <a:ext cx="3286125" cy="1570038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>
                <a:latin typeface="Arial" charset="0"/>
              </a:rPr>
              <a:t>3. Telo koje kontroliše epid. sit</a:t>
            </a:r>
            <a:r>
              <a:rPr lang="en-GB" sz="2400">
                <a:latin typeface="Arial" charset="0"/>
              </a:rPr>
              <a:t>u</a:t>
            </a:r>
            <a:r>
              <a:rPr lang="sr-Latn-CS" sz="2400">
                <a:latin typeface="Arial" charset="0"/>
              </a:rPr>
              <a:t>aciju i strategiju antibiotske terapije</a:t>
            </a:r>
            <a:endParaRPr lang="en-US" sz="2400">
              <a:latin typeface="Arial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824413" y="6234113"/>
            <a:ext cx="4319587" cy="62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Arial Narrow" pitchFamily="34" charset="0"/>
              </a:rPr>
              <a:t>Kollef et al. Chest 1998;113:412–420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Arial Narrow" pitchFamily="34" charset="0"/>
              </a:rPr>
              <a:t>Kollef, Clinical Infectious Diseases 2000; 31:S131-8</a:t>
            </a:r>
            <a:endParaRPr lang="en-GB" sz="140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nimBg="1" autoUpdateAnimBg="0"/>
      <p:bldP spid="69636" grpId="0" animBg="1" autoUpdateAnimBg="0"/>
      <p:bldP spid="69637" grpId="0" animBg="1" autoUpdateAnimBg="0"/>
      <p:bldP spid="69638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dirty="0" smtClean="0"/>
              <a:t>Dileme kombinovana vs monoterapija 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latin typeface="Tahoma" pitchFamily="34" charset="0"/>
                <a:cs typeface="Tahoma" pitchFamily="34" charset="0"/>
              </a:rPr>
              <a:t>Cefepime, piperacillin/tazobactam, Carbapenemi (imipenem, meromenem), fluoroquinolones, podjednako efikasni kao kombinovana TH</a:t>
            </a:r>
          </a:p>
          <a:p>
            <a:pPr>
              <a:buFont typeface="Wingdings 2" pitchFamily="18" charset="2"/>
              <a:buNone/>
            </a:pPr>
            <a:r>
              <a:rPr lang="sr-Latn-CS" dirty="0" smtClean="0">
                <a:latin typeface="Tahoma" pitchFamily="34" charset="0"/>
                <a:cs typeface="Tahoma" pitchFamily="34" charset="0"/>
              </a:rPr>
              <a:t>☺kod sumnje na pseudomonas kombinovati sa aminoglycosidima 5 dana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71604" y="1071546"/>
          <a:ext cx="6024562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own Arrow 2"/>
          <p:cNvSpPr/>
          <p:nvPr/>
        </p:nvSpPr>
        <p:spPr>
          <a:xfrm>
            <a:off x="3857625" y="2357438"/>
            <a:ext cx="1071563" cy="13573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87313" y="3929063"/>
            <a:ext cx="90566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3200" dirty="0"/>
              <a:t>              </a:t>
            </a:r>
            <a:r>
              <a:rPr lang="sr-Latn-CS" sz="3200" b="1" dirty="0"/>
              <a:t>De-eskalaciona strategija</a:t>
            </a:r>
          </a:p>
          <a:p>
            <a:r>
              <a:rPr lang="sr-Latn-CS" sz="3200" dirty="0"/>
              <a:t>   Po dobijanju kultura de-eskalirati prema AB</a:t>
            </a:r>
          </a:p>
          <a:p>
            <a:r>
              <a:rPr lang="sr-Latn-CS" sz="3200" dirty="0" smtClean="0"/>
              <a:t>Kultura </a:t>
            </a:r>
            <a:r>
              <a:rPr lang="sr-Latn-CS" sz="3200" dirty="0"/>
              <a:t>negativna ili kliničko poboljšanje- stop Ab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dirty="0" smtClean="0"/>
              <a:t>Dužina terapije</a:t>
            </a:r>
            <a:endParaRPr lang="en-US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mtClean="0">
                <a:latin typeface="Tahoma" pitchFamily="34" charset="0"/>
                <a:cs typeface="Tahoma" pitchFamily="34" charset="0"/>
              </a:rPr>
              <a:t>Ako je inicijalna Th bila adekvatna Th VAP se može </a:t>
            </a:r>
            <a:r>
              <a:rPr lang="sr-Latn-CS" i="1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skratiti na 7dana </a:t>
            </a:r>
            <a:r>
              <a:rPr lang="sr-Latn-CS" smtClean="0">
                <a:latin typeface="Tahoma" pitchFamily="34" charset="0"/>
                <a:cs typeface="Tahoma" pitchFamily="34" charset="0"/>
              </a:rPr>
              <a:t>(uobičajeno 14-21 dan), ako pacijent ima dobar klinički odgovor i  izazivač nije P. Aeruginosa </a:t>
            </a:r>
            <a:r>
              <a:rPr lang="sr-Latn-CS" sz="2000" smtClean="0">
                <a:latin typeface="Tahoma" pitchFamily="34" charset="0"/>
                <a:cs typeface="Tahoma" pitchFamily="34" charset="0"/>
              </a:rPr>
              <a:t>(Chastre J, JAMA 2003)</a:t>
            </a:r>
          </a:p>
          <a:p>
            <a:r>
              <a:rPr lang="sr-Latn-CS" smtClean="0">
                <a:latin typeface="Tahoma" pitchFamily="34" charset="0"/>
                <a:cs typeface="Tahoma" pitchFamily="34" charset="0"/>
              </a:rPr>
              <a:t>Posledica produžene terapije je nova kolonizacija rezistentnim sojevima (Pseudomonas, Enterobacteriaceae)</a:t>
            </a:r>
            <a:endParaRPr lang="en-US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6934200" cy="914400"/>
          </a:xfrm>
          <a:ln>
            <a:solidFill>
              <a:srgbClr val="CC33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>
                <a:solidFill>
                  <a:schemeClr val="tx1"/>
                </a:solidFill>
              </a:rPr>
              <a:t>REZISTENCIJA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7620000" cy="3276600"/>
          </a:xfrm>
        </p:spPr>
        <p:txBody>
          <a:bodyPr>
            <a:normAutofit fontScale="92500"/>
          </a:bodyPr>
          <a:lstStyle/>
          <a:p>
            <a:pPr eaLnBrk="1" fontAlgn="auto" hangingPunct="1">
              <a:lnSpc>
                <a:spcPct val="14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hr-HR" sz="2400"/>
              <a:t>25 godina je trebalo penicilin-rezistentnom pneumokoku da postane klinički problem</a:t>
            </a:r>
          </a:p>
          <a:p>
            <a:pPr eaLnBrk="1" fontAlgn="auto" hangingPunct="1">
              <a:lnSpc>
                <a:spcPct val="14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hr-HR" sz="2400"/>
              <a:t>Enterobacteriaceae rezistentne na fluorohinolone postale su problematične posle 10 godina</a:t>
            </a:r>
          </a:p>
          <a:p>
            <a:pPr eaLnBrk="1" fontAlgn="auto" hangingPunct="1">
              <a:lnSpc>
                <a:spcPct val="14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hr-HR" sz="2400"/>
              <a:t>Na mnoge novije antibiotike bakterije razvijaju rezistenciju mnogo brže</a:t>
            </a:r>
            <a:endParaRPr lang="en-US" sz="2400"/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1143000" y="1600200"/>
            <a:ext cx="7543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hr-HR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Bakterije će razviti rezistenciju na bukvalno, svaki antibiotik,</a:t>
            </a:r>
          </a:p>
          <a:p>
            <a:pPr eaLnBrk="1" hangingPunct="1">
              <a:defRPr/>
            </a:pPr>
            <a:r>
              <a:rPr lang="hr-HR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ukoliko im se pruži dovoljno vremena i antibiotika.’</a:t>
            </a:r>
          </a:p>
          <a:p>
            <a:pPr eaLnBrk="1" hangingPunct="1">
              <a:defRPr/>
            </a:pPr>
            <a:r>
              <a:rPr lang="hr-HR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Stuart B. Levy,</a:t>
            </a:r>
            <a:r>
              <a:rPr lang="hr-HR" sz="1600"/>
              <a:t> </a:t>
            </a:r>
          </a:p>
          <a:p>
            <a:pPr eaLnBrk="1" hangingPunct="1">
              <a:defRPr/>
            </a:pPr>
            <a:r>
              <a:rPr lang="hr-HR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Predsednik udruženja za pravilnu upotrebu antibiotika (APUA)</a:t>
            </a: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181600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180000"/>
              </a:lnSpc>
              <a:spcBef>
                <a:spcPct val="15000"/>
              </a:spcBef>
              <a:buFont typeface="Wingdings" pitchFamily="2" charset="2"/>
              <a:buNone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Dr. </a:t>
            </a:r>
            <a:r>
              <a:rPr lang="sr-Latn-CS" sz="2000" dirty="0" smtClean="0">
                <a:solidFill>
                  <a:schemeClr val="tx1"/>
                </a:solidFill>
              </a:rPr>
              <a:t>G.H. </a:t>
            </a:r>
            <a:r>
              <a:rPr lang="en-US" sz="2000" dirty="0" err="1" smtClean="0">
                <a:solidFill>
                  <a:schemeClr val="tx1"/>
                </a:solidFill>
              </a:rPr>
              <a:t>Brundtland</a:t>
            </a:r>
            <a:r>
              <a:rPr lang="sr-Latn-CS" sz="2000" dirty="0" smtClean="0">
                <a:solidFill>
                  <a:schemeClr val="tx1"/>
                </a:solidFill>
              </a:rPr>
              <a:t> (generalni direktor): </a:t>
            </a:r>
            <a:r>
              <a:rPr lang="en-US" sz="2000" dirty="0" smtClean="0"/>
              <a:t>“</a:t>
            </a:r>
            <a:r>
              <a:rPr lang="sr-Latn-CS" sz="2000" dirty="0" smtClean="0"/>
              <a:t>najefikasnija strategija protiv bakterijske rezistencije je završiti posao </a:t>
            </a:r>
            <a:r>
              <a:rPr lang="sr-Latn-CS" sz="2000" dirty="0" smtClean="0">
                <a:solidFill>
                  <a:srgbClr val="00B050"/>
                </a:solidFill>
              </a:rPr>
              <a:t>kako treba odmah</a:t>
            </a:r>
            <a:r>
              <a:rPr lang="sr-Latn-CS" sz="2000" dirty="0" smtClean="0"/>
              <a:t>, na samom početku</a:t>
            </a:r>
            <a:r>
              <a:rPr lang="en-US" sz="2000" dirty="0" smtClean="0"/>
              <a:t>. . . </a:t>
            </a:r>
            <a:r>
              <a:rPr lang="sr-Latn-CS" sz="2000" dirty="0" smtClean="0"/>
              <a:t>Bezuslovno uništiti mikrobe</a:t>
            </a:r>
            <a:r>
              <a:rPr lang="en-US" sz="2000" dirty="0" smtClean="0"/>
              <a:t> . . .</a:t>
            </a:r>
            <a:r>
              <a:rPr lang="sr-Latn-CS" sz="2000" dirty="0" smtClean="0"/>
              <a:t> Boriti se protiv rezistencije pre njenog javljanja</a:t>
            </a:r>
            <a:r>
              <a:rPr lang="en-US" sz="2000" dirty="0" smtClean="0"/>
              <a:t>.  </a:t>
            </a:r>
            <a:r>
              <a:rPr lang="sr-Latn-CS" sz="2000" dirty="0" smtClean="0"/>
              <a:t>Izazov </a:t>
            </a:r>
            <a:r>
              <a:rPr lang="sr-Latn-CS" sz="2000" dirty="0" smtClean="0">
                <a:solidFill>
                  <a:schemeClr val="tx1"/>
                </a:solidFill>
              </a:rPr>
              <a:t>je</a:t>
            </a:r>
            <a:r>
              <a:rPr lang="sr-Latn-CS" sz="2000" dirty="0" smtClean="0">
                <a:solidFill>
                  <a:srgbClr val="00B050"/>
                </a:solidFill>
              </a:rPr>
              <a:t> ispravno lečiti </a:t>
            </a:r>
            <a:r>
              <a:rPr lang="sr-Latn-CS" sz="2000" dirty="0" smtClean="0"/>
              <a:t>pacijente, uvek i svakog</a:t>
            </a:r>
            <a:r>
              <a:rPr lang="en-US" sz="2000" dirty="0" smtClean="0"/>
              <a:t>.”  </a:t>
            </a:r>
          </a:p>
          <a:p>
            <a:pPr marL="0" indent="0" eaLnBrk="1" hangingPunct="1">
              <a:lnSpc>
                <a:spcPct val="180000"/>
              </a:lnSpc>
              <a:spcBef>
                <a:spcPct val="15000"/>
              </a:spcBef>
              <a:buFont typeface="Wingdings" pitchFamily="2" charset="2"/>
              <a:buNone/>
            </a:pPr>
            <a:r>
              <a:rPr lang="en-US" sz="2000" dirty="0" smtClean="0"/>
              <a:t>“</a:t>
            </a:r>
            <a:r>
              <a:rPr lang="sr-Latn-CS" sz="2000" dirty="0" smtClean="0"/>
              <a:t>Ukoliko mudro i dovoljno često</a:t>
            </a:r>
            <a:r>
              <a:rPr lang="en-US" sz="2000" dirty="0" smtClean="0"/>
              <a:t> </a:t>
            </a:r>
            <a:r>
              <a:rPr lang="sr-Latn-CS" sz="2000" dirty="0" smtClean="0"/>
              <a:t>upotrebljavamo lekove kojima trenutno raspolažemo, možemo sprečiti</a:t>
            </a:r>
            <a:r>
              <a:rPr lang="en-US" sz="2000" dirty="0" smtClean="0"/>
              <a:t> </a:t>
            </a:r>
            <a:r>
              <a:rPr lang="sr-Latn-CS" sz="2000" dirty="0" smtClean="0"/>
              <a:t>infekcije današnjice i katastrofu sutrašnjice, usled bakterijske rezistencije. Međutim, ako svet ne uloži dovoljno napora u borbi protiv infektivnih bolesti, </a:t>
            </a:r>
            <a:r>
              <a:rPr lang="sr-Latn-CS" sz="2000" dirty="0" smtClean="0">
                <a:solidFill>
                  <a:srgbClr val="00B050"/>
                </a:solidFill>
              </a:rPr>
              <a:t>bakterijska rezistencija </a:t>
            </a:r>
            <a:r>
              <a:rPr lang="sr-Latn-CS" sz="2000" dirty="0" smtClean="0"/>
              <a:t>će sve više pretiti da nas vrati natrag u </a:t>
            </a:r>
            <a:r>
              <a:rPr lang="sr-Latn-CS" sz="2000" dirty="0" smtClean="0">
                <a:solidFill>
                  <a:srgbClr val="00B050"/>
                </a:solidFill>
              </a:rPr>
              <a:t>pre-antibiotsku eru</a:t>
            </a:r>
            <a:r>
              <a:rPr lang="en-US" sz="2000" dirty="0" smtClean="0"/>
              <a:t>. . .”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457200" y="279400"/>
            <a:ext cx="83820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sr-Latn-CS" sz="2800">
                <a:solidFill>
                  <a:srgbClr val="CC3300"/>
                </a:solidFill>
              </a:rPr>
              <a:t>SZO –</a:t>
            </a:r>
            <a:r>
              <a:rPr lang="en-US" sz="2800">
                <a:solidFill>
                  <a:srgbClr val="CC3300"/>
                </a:solidFill>
              </a:rPr>
              <a:t> </a:t>
            </a:r>
            <a:r>
              <a:rPr lang="sr-Latn-CS" sz="2800">
                <a:solidFill>
                  <a:srgbClr val="CC3300"/>
                </a:solidFill>
              </a:rPr>
              <a:t>godišnji izveštaj o infektivnim bolestima: </a:t>
            </a:r>
          </a:p>
          <a:p>
            <a:pPr algn="ctr" eaLnBrk="1" hangingPunct="1">
              <a:lnSpc>
                <a:spcPct val="120000"/>
              </a:lnSpc>
            </a:pPr>
            <a:r>
              <a:rPr lang="sr-Latn-CS" sz="2800" i="1">
                <a:solidFill>
                  <a:srgbClr val="CC3300"/>
                </a:solidFill>
              </a:rPr>
              <a:t>Prevazilaženje</a:t>
            </a:r>
            <a:r>
              <a:rPr lang="en-US" sz="2800" i="1">
                <a:solidFill>
                  <a:srgbClr val="CC3300"/>
                </a:solidFill>
              </a:rPr>
              <a:t> </a:t>
            </a:r>
            <a:r>
              <a:rPr lang="sr-Latn-CS" sz="2800" i="1">
                <a:solidFill>
                  <a:srgbClr val="CC3300"/>
                </a:solidFill>
              </a:rPr>
              <a:t>a</a:t>
            </a:r>
            <a:r>
              <a:rPr lang="en-US" sz="2800" i="1">
                <a:solidFill>
                  <a:srgbClr val="CC3300"/>
                </a:solidFill>
              </a:rPr>
              <a:t>ntimi</a:t>
            </a:r>
            <a:r>
              <a:rPr lang="sr-Latn-CS" sz="2800" i="1">
                <a:solidFill>
                  <a:srgbClr val="CC3300"/>
                </a:solidFill>
              </a:rPr>
              <a:t>k</a:t>
            </a:r>
            <a:r>
              <a:rPr lang="en-US" sz="2800" i="1">
                <a:solidFill>
                  <a:srgbClr val="CC3300"/>
                </a:solidFill>
              </a:rPr>
              <a:t>rob</a:t>
            </a:r>
            <a:r>
              <a:rPr lang="sr-Latn-CS" sz="2800" i="1">
                <a:solidFill>
                  <a:srgbClr val="CC3300"/>
                </a:solidFill>
              </a:rPr>
              <a:t>ne</a:t>
            </a:r>
            <a:r>
              <a:rPr lang="en-US" sz="2800" i="1">
                <a:solidFill>
                  <a:srgbClr val="CC3300"/>
                </a:solidFill>
              </a:rPr>
              <a:t> </a:t>
            </a:r>
            <a:r>
              <a:rPr lang="sr-Latn-CS" sz="2800" i="1">
                <a:solidFill>
                  <a:srgbClr val="CC3300"/>
                </a:solidFill>
              </a:rPr>
              <a:t>r</a:t>
            </a:r>
            <a:r>
              <a:rPr lang="en-US" sz="2800" i="1">
                <a:solidFill>
                  <a:srgbClr val="CC3300"/>
                </a:solidFill>
              </a:rPr>
              <a:t>e</a:t>
            </a:r>
            <a:r>
              <a:rPr lang="sr-Latn-CS" sz="2800" i="1">
                <a:solidFill>
                  <a:srgbClr val="CC3300"/>
                </a:solidFill>
              </a:rPr>
              <a:t>z</a:t>
            </a:r>
            <a:r>
              <a:rPr lang="en-US" sz="2800" i="1">
                <a:solidFill>
                  <a:srgbClr val="CC3300"/>
                </a:solidFill>
              </a:rPr>
              <a:t>ist</a:t>
            </a:r>
            <a:r>
              <a:rPr lang="sr-Latn-CS" sz="2800" i="1">
                <a:solidFill>
                  <a:srgbClr val="CC3300"/>
                </a:solidFill>
              </a:rPr>
              <a:t>e</a:t>
            </a:r>
            <a:r>
              <a:rPr lang="en-US" sz="2800" i="1">
                <a:solidFill>
                  <a:srgbClr val="CC3300"/>
                </a:solidFill>
              </a:rPr>
              <a:t>nc</a:t>
            </a:r>
            <a:r>
              <a:rPr lang="sr-Latn-CS" sz="2800" i="1">
                <a:solidFill>
                  <a:srgbClr val="CC3300"/>
                </a:solidFill>
              </a:rPr>
              <a:t>ij</a:t>
            </a:r>
            <a:r>
              <a:rPr lang="en-US" sz="2800" i="1">
                <a:solidFill>
                  <a:srgbClr val="CC3300"/>
                </a:solidFill>
              </a:rPr>
              <a:t>e</a:t>
            </a:r>
            <a:endParaRPr lang="en-US" sz="280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024313" y="6224588"/>
            <a:ext cx="5119687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144000" bIns="144000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National Nosocomial Infection Surveillance (NNIS) data</a:t>
            </a:r>
          </a:p>
          <a:p>
            <a:pPr algn="r"/>
            <a:r>
              <a:rPr lang="en-US" sz="1600">
                <a:latin typeface="Arial" charset="0"/>
              </a:rPr>
              <a:t>Richards et al. Crit Care Med 1999;27:887–892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24110"/>
            <a:ext cx="8077200" cy="128089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i="1" dirty="0"/>
              <a:t>Najčešće vrste infekcija u ICU</a:t>
            </a:r>
            <a:r>
              <a:rPr lang="en-US" i="1" dirty="0"/>
              <a:t>: NNIS </a:t>
            </a:r>
            <a:r>
              <a:rPr lang="sr-Latn-CS" i="1" dirty="0"/>
              <a:t>podaci od </a:t>
            </a:r>
            <a:r>
              <a:rPr lang="en-US" i="1" dirty="0"/>
              <a:t>1992–1997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105400" y="1981200"/>
            <a:ext cx="4287838" cy="3870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Infekcije urinarnog trakta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solidFill>
                  <a:schemeClr val="tx2"/>
                </a:solidFill>
                <a:latin typeface="Arial" charset="0"/>
              </a:rPr>
              <a:t>Pneumoni</a:t>
            </a:r>
            <a:r>
              <a:rPr lang="sr-Latn-CS" sz="2000">
                <a:solidFill>
                  <a:schemeClr val="tx2"/>
                </a:solidFill>
                <a:latin typeface="Arial" charset="0"/>
              </a:rPr>
              <a:t>je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Primarne infekcije krvi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solidFill>
                  <a:schemeClr val="tx2"/>
                </a:solidFill>
                <a:latin typeface="Arial" charset="0"/>
              </a:rPr>
              <a:t>Gastrointestinal</a:t>
            </a:r>
            <a:r>
              <a:rPr lang="sr-Latn-CS" sz="2000">
                <a:solidFill>
                  <a:schemeClr val="tx2"/>
                </a:solidFill>
                <a:latin typeface="Arial" charset="0"/>
              </a:rPr>
              <a:t>ne infekcije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Infekcije donjeg respiratornog trakta</a:t>
            </a:r>
            <a:r>
              <a:rPr lang="en-US" sz="2000">
                <a:solidFill>
                  <a:schemeClr val="tx2"/>
                </a:solidFill>
                <a:latin typeface="Arial" charset="0"/>
              </a:rPr>
              <a:t> </a:t>
            </a:r>
            <a:br>
              <a:rPr lang="en-US" sz="2000">
                <a:solidFill>
                  <a:schemeClr val="tx2"/>
                </a:solidFill>
                <a:latin typeface="Arial" charset="0"/>
              </a:rPr>
            </a:br>
            <a:r>
              <a:rPr lang="en-US" sz="2000">
                <a:solidFill>
                  <a:schemeClr val="tx2"/>
                </a:solidFill>
                <a:latin typeface="Arial" charset="0"/>
              </a:rPr>
              <a:t>(</a:t>
            </a:r>
            <a:r>
              <a:rPr lang="sr-Latn-CS" sz="2000">
                <a:solidFill>
                  <a:schemeClr val="tx2"/>
                </a:solidFill>
                <a:latin typeface="Arial" charset="0"/>
              </a:rPr>
              <a:t>osim</a:t>
            </a:r>
            <a:r>
              <a:rPr lang="en-US" sz="2000">
                <a:solidFill>
                  <a:schemeClr val="tx2"/>
                </a:solidFill>
                <a:latin typeface="Arial" charset="0"/>
              </a:rPr>
              <a:t> pneumoni</a:t>
            </a:r>
            <a:r>
              <a:rPr lang="sr-Latn-CS" sz="2000">
                <a:solidFill>
                  <a:schemeClr val="tx2"/>
                </a:solidFill>
                <a:latin typeface="Arial" charset="0"/>
              </a:rPr>
              <a:t>ja</a:t>
            </a:r>
            <a:r>
              <a:rPr lang="en-US" sz="2000">
                <a:solidFill>
                  <a:schemeClr val="tx2"/>
                </a:solidFill>
                <a:latin typeface="Arial" charset="0"/>
              </a:rPr>
              <a:t>)</a:t>
            </a: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Infekcije oka, uha, grla i nosa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Infekcije kardiovaskularnog sistema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55000"/>
              </a:spcBef>
            </a:pPr>
            <a:r>
              <a:rPr lang="sr-Latn-CS" sz="2000">
                <a:solidFill>
                  <a:schemeClr val="tx2"/>
                </a:solidFill>
                <a:latin typeface="Arial" charset="0"/>
              </a:rPr>
              <a:t>Ostalo</a:t>
            </a:r>
            <a:endParaRPr lang="en-U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>
            <a:off x="2901950" y="2000250"/>
            <a:ext cx="1868488" cy="2573338"/>
          </a:xfrm>
          <a:custGeom>
            <a:avLst/>
            <a:gdLst>
              <a:gd name="T0" fmla="*/ 2147483647 w 119"/>
              <a:gd name="T1" fmla="*/ 2147483647 h 164"/>
              <a:gd name="T2" fmla="*/ 2147483647 w 119"/>
              <a:gd name="T3" fmla="*/ 2147483647 h 164"/>
              <a:gd name="T4" fmla="*/ 0 w 119"/>
              <a:gd name="T5" fmla="*/ 0 h 164"/>
              <a:gd name="T6" fmla="*/ 0 w 119"/>
              <a:gd name="T7" fmla="*/ 2147483647 h 164"/>
              <a:gd name="T8" fmla="*/ 2147483647 w 119"/>
              <a:gd name="T9" fmla="*/ 2147483647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"/>
              <a:gd name="T16" fmla="*/ 0 h 164"/>
              <a:gd name="T17" fmla="*/ 119 w 119"/>
              <a:gd name="T18" fmla="*/ 164 h 1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" h="164">
                <a:moveTo>
                  <a:pt x="110" y="164"/>
                </a:moveTo>
                <a:cubicBezTo>
                  <a:pt x="115" y="149"/>
                  <a:pt x="119" y="134"/>
                  <a:pt x="119" y="119"/>
                </a:cubicBezTo>
                <a:cubicBezTo>
                  <a:pt x="119" y="53"/>
                  <a:pt x="65" y="0"/>
                  <a:pt x="0" y="0"/>
                </a:cubicBezTo>
                <a:lnTo>
                  <a:pt x="0" y="119"/>
                </a:lnTo>
                <a:lnTo>
                  <a:pt x="110" y="164"/>
                </a:lnTo>
                <a:close/>
              </a:path>
            </a:pathLst>
          </a:custGeom>
          <a:solidFill>
            <a:srgbClr val="3399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1990725" y="3867150"/>
            <a:ext cx="2636838" cy="1851025"/>
          </a:xfrm>
          <a:custGeom>
            <a:avLst/>
            <a:gdLst>
              <a:gd name="T0" fmla="*/ 0 w 168"/>
              <a:gd name="T1" fmla="*/ 2147483647 h 118"/>
              <a:gd name="T2" fmla="*/ 2147483647 w 168"/>
              <a:gd name="T3" fmla="*/ 2147483647 h 118"/>
              <a:gd name="T4" fmla="*/ 2147483647 w 168"/>
              <a:gd name="T5" fmla="*/ 2147483647 h 118"/>
              <a:gd name="T6" fmla="*/ 2147483647 w 168"/>
              <a:gd name="T7" fmla="*/ 0 h 118"/>
              <a:gd name="T8" fmla="*/ 0 w 168"/>
              <a:gd name="T9" fmla="*/ 2147483647 h 1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"/>
              <a:gd name="T16" fmla="*/ 0 h 118"/>
              <a:gd name="T17" fmla="*/ 168 w 168"/>
              <a:gd name="T18" fmla="*/ 118 h 1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" h="118">
                <a:moveTo>
                  <a:pt x="0" y="103"/>
                </a:moveTo>
                <a:cubicBezTo>
                  <a:pt x="17" y="113"/>
                  <a:pt x="37" y="118"/>
                  <a:pt x="58" y="118"/>
                </a:cubicBezTo>
                <a:cubicBezTo>
                  <a:pt x="106" y="118"/>
                  <a:pt x="149" y="89"/>
                  <a:pt x="168" y="45"/>
                </a:cubicBezTo>
                <a:lnTo>
                  <a:pt x="58" y="0"/>
                </a:lnTo>
                <a:lnTo>
                  <a:pt x="0" y="103"/>
                </a:lnTo>
                <a:close/>
              </a:path>
            </a:pathLst>
          </a:cu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Freeform 7"/>
          <p:cNvSpPr>
            <a:spLocks/>
          </p:cNvSpPr>
          <p:nvPr/>
        </p:nvSpPr>
        <p:spPr bwMode="auto">
          <a:xfrm>
            <a:off x="1017588" y="3616325"/>
            <a:ext cx="1884362" cy="1868488"/>
          </a:xfrm>
          <a:custGeom>
            <a:avLst/>
            <a:gdLst>
              <a:gd name="T0" fmla="*/ 2147483647 w 120"/>
              <a:gd name="T1" fmla="*/ 0 h 119"/>
              <a:gd name="T2" fmla="*/ 2147483647 w 120"/>
              <a:gd name="T3" fmla="*/ 2147483647 h 119"/>
              <a:gd name="T4" fmla="*/ 2147483647 w 120"/>
              <a:gd name="T5" fmla="*/ 2147483647 h 119"/>
              <a:gd name="T6" fmla="*/ 2147483647 w 120"/>
              <a:gd name="T7" fmla="*/ 2147483647 h 119"/>
              <a:gd name="T8" fmla="*/ 2147483647 w 120"/>
              <a:gd name="T9" fmla="*/ 0 h 1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"/>
              <a:gd name="T16" fmla="*/ 0 h 119"/>
              <a:gd name="T17" fmla="*/ 120 w 120"/>
              <a:gd name="T18" fmla="*/ 119 h 1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" h="119">
                <a:moveTo>
                  <a:pt x="1" y="0"/>
                </a:moveTo>
                <a:cubicBezTo>
                  <a:pt x="1" y="5"/>
                  <a:pt x="1" y="10"/>
                  <a:pt x="1" y="15"/>
                </a:cubicBezTo>
                <a:cubicBezTo>
                  <a:pt x="0" y="59"/>
                  <a:pt x="24" y="98"/>
                  <a:pt x="62" y="119"/>
                </a:cubicBezTo>
                <a:lnTo>
                  <a:pt x="120" y="16"/>
                </a:lnTo>
                <a:lnTo>
                  <a:pt x="1" y="0"/>
                </a:lnTo>
                <a:close/>
              </a:path>
            </a:pathLst>
          </a:custGeom>
          <a:solidFill>
            <a:srgbClr val="9966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>
            <a:off x="1035050" y="3082925"/>
            <a:ext cx="1866900" cy="784225"/>
          </a:xfrm>
          <a:custGeom>
            <a:avLst/>
            <a:gdLst>
              <a:gd name="T0" fmla="*/ 2147483647 w 119"/>
              <a:gd name="T1" fmla="*/ 0 h 50"/>
              <a:gd name="T2" fmla="*/ 0 w 119"/>
              <a:gd name="T3" fmla="*/ 2147483647 h 50"/>
              <a:gd name="T4" fmla="*/ 2147483647 w 119"/>
              <a:gd name="T5" fmla="*/ 2147483647 h 50"/>
              <a:gd name="T6" fmla="*/ 2147483647 w 119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119"/>
              <a:gd name="T13" fmla="*/ 0 h 50"/>
              <a:gd name="T14" fmla="*/ 119 w 119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" h="50">
                <a:moveTo>
                  <a:pt x="11" y="0"/>
                </a:moveTo>
                <a:cubicBezTo>
                  <a:pt x="5" y="11"/>
                  <a:pt x="2" y="22"/>
                  <a:pt x="0" y="34"/>
                </a:cubicBezTo>
                <a:lnTo>
                  <a:pt x="119" y="50"/>
                </a:lnTo>
                <a:lnTo>
                  <a:pt x="11" y="0"/>
                </a:lnTo>
                <a:close/>
              </a:path>
            </a:pathLst>
          </a:custGeom>
          <a:solidFill>
            <a:srgbClr val="00E8E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1206500" y="2660650"/>
            <a:ext cx="1695450" cy="1206500"/>
          </a:xfrm>
          <a:custGeom>
            <a:avLst/>
            <a:gdLst>
              <a:gd name="T0" fmla="*/ 2147483647 w 108"/>
              <a:gd name="T1" fmla="*/ 0 h 77"/>
              <a:gd name="T2" fmla="*/ 0 w 108"/>
              <a:gd name="T3" fmla="*/ 2147483647 h 77"/>
              <a:gd name="T4" fmla="*/ 2147483647 w 108"/>
              <a:gd name="T5" fmla="*/ 2147483647 h 77"/>
              <a:gd name="T6" fmla="*/ 2147483647 w 108"/>
              <a:gd name="T7" fmla="*/ 0 h 77"/>
              <a:gd name="T8" fmla="*/ 0 60000 65536"/>
              <a:gd name="T9" fmla="*/ 0 60000 65536"/>
              <a:gd name="T10" fmla="*/ 0 60000 65536"/>
              <a:gd name="T11" fmla="*/ 0 60000 65536"/>
              <a:gd name="T12" fmla="*/ 0 w 108"/>
              <a:gd name="T13" fmla="*/ 0 h 77"/>
              <a:gd name="T14" fmla="*/ 108 w 108"/>
              <a:gd name="T15" fmla="*/ 77 h 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" h="77">
                <a:moveTo>
                  <a:pt x="16" y="0"/>
                </a:moveTo>
                <a:cubicBezTo>
                  <a:pt x="9" y="8"/>
                  <a:pt x="4" y="17"/>
                  <a:pt x="0" y="27"/>
                </a:cubicBezTo>
                <a:lnTo>
                  <a:pt x="108" y="77"/>
                </a:lnTo>
                <a:lnTo>
                  <a:pt x="16" y="0"/>
                </a:lnTo>
                <a:close/>
              </a:path>
            </a:pathLst>
          </a:custGeom>
          <a:solidFill>
            <a:srgbClr val="FF681D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Freeform 10"/>
          <p:cNvSpPr>
            <a:spLocks/>
          </p:cNvSpPr>
          <p:nvPr/>
        </p:nvSpPr>
        <p:spPr bwMode="auto">
          <a:xfrm>
            <a:off x="1457325" y="2344738"/>
            <a:ext cx="1444625" cy="1522412"/>
          </a:xfrm>
          <a:custGeom>
            <a:avLst/>
            <a:gdLst>
              <a:gd name="T0" fmla="*/ 2147483647 w 92"/>
              <a:gd name="T1" fmla="*/ 0 h 97"/>
              <a:gd name="T2" fmla="*/ 0 w 92"/>
              <a:gd name="T3" fmla="*/ 2147483647 h 97"/>
              <a:gd name="T4" fmla="*/ 2147483647 w 92"/>
              <a:gd name="T5" fmla="*/ 2147483647 h 97"/>
              <a:gd name="T6" fmla="*/ 2147483647 w 92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92"/>
              <a:gd name="T13" fmla="*/ 0 h 97"/>
              <a:gd name="T14" fmla="*/ 92 w 92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" h="97">
                <a:moveTo>
                  <a:pt x="21" y="0"/>
                </a:moveTo>
                <a:cubicBezTo>
                  <a:pt x="14" y="6"/>
                  <a:pt x="6" y="13"/>
                  <a:pt x="0" y="20"/>
                </a:cubicBezTo>
                <a:lnTo>
                  <a:pt x="92" y="97"/>
                </a:lnTo>
                <a:lnTo>
                  <a:pt x="21" y="0"/>
                </a:lnTo>
                <a:close/>
              </a:path>
            </a:pathLst>
          </a:custGeom>
          <a:solidFill>
            <a:srgbClr val="99FF6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Freeform 11"/>
          <p:cNvSpPr>
            <a:spLocks/>
          </p:cNvSpPr>
          <p:nvPr/>
        </p:nvSpPr>
        <p:spPr bwMode="auto">
          <a:xfrm>
            <a:off x="1785938" y="2125663"/>
            <a:ext cx="1116012" cy="1741487"/>
          </a:xfrm>
          <a:custGeom>
            <a:avLst/>
            <a:gdLst>
              <a:gd name="T0" fmla="*/ 2147483647 w 71"/>
              <a:gd name="T1" fmla="*/ 0 h 111"/>
              <a:gd name="T2" fmla="*/ 0 w 71"/>
              <a:gd name="T3" fmla="*/ 2147483647 h 111"/>
              <a:gd name="T4" fmla="*/ 2147483647 w 71"/>
              <a:gd name="T5" fmla="*/ 2147483647 h 111"/>
              <a:gd name="T6" fmla="*/ 2147483647 w 71"/>
              <a:gd name="T7" fmla="*/ 0 h 111"/>
              <a:gd name="T8" fmla="*/ 0 60000 65536"/>
              <a:gd name="T9" fmla="*/ 0 60000 65536"/>
              <a:gd name="T10" fmla="*/ 0 60000 65536"/>
              <a:gd name="T11" fmla="*/ 0 60000 65536"/>
              <a:gd name="T12" fmla="*/ 0 w 71"/>
              <a:gd name="T13" fmla="*/ 0 h 111"/>
              <a:gd name="T14" fmla="*/ 71 w 71"/>
              <a:gd name="T15" fmla="*/ 111 h 11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1" h="111">
                <a:moveTo>
                  <a:pt x="25" y="0"/>
                </a:moveTo>
                <a:cubicBezTo>
                  <a:pt x="17" y="4"/>
                  <a:pt x="8" y="9"/>
                  <a:pt x="0" y="14"/>
                </a:cubicBezTo>
                <a:lnTo>
                  <a:pt x="71" y="111"/>
                </a:lnTo>
                <a:lnTo>
                  <a:pt x="25" y="0"/>
                </a:lnTo>
                <a:close/>
              </a:path>
            </a:pathLst>
          </a:custGeom>
          <a:solidFill>
            <a:srgbClr val="DB73B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2179638" y="2000250"/>
            <a:ext cx="722312" cy="1866900"/>
          </a:xfrm>
          <a:custGeom>
            <a:avLst/>
            <a:gdLst>
              <a:gd name="T0" fmla="*/ 2147483647 w 46"/>
              <a:gd name="T1" fmla="*/ 0 h 119"/>
              <a:gd name="T2" fmla="*/ 0 w 46"/>
              <a:gd name="T3" fmla="*/ 2147483647 h 119"/>
              <a:gd name="T4" fmla="*/ 2147483647 w 46"/>
              <a:gd name="T5" fmla="*/ 2147483647 h 119"/>
              <a:gd name="T6" fmla="*/ 2147483647 w 46"/>
              <a:gd name="T7" fmla="*/ 0 h 119"/>
              <a:gd name="T8" fmla="*/ 0 60000 65536"/>
              <a:gd name="T9" fmla="*/ 0 60000 65536"/>
              <a:gd name="T10" fmla="*/ 0 60000 65536"/>
              <a:gd name="T11" fmla="*/ 0 60000 65536"/>
              <a:gd name="T12" fmla="*/ 0 w 46"/>
              <a:gd name="T13" fmla="*/ 0 h 119"/>
              <a:gd name="T14" fmla="*/ 46 w 46"/>
              <a:gd name="T15" fmla="*/ 119 h 1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" h="119">
                <a:moveTo>
                  <a:pt x="45" y="0"/>
                </a:moveTo>
                <a:cubicBezTo>
                  <a:pt x="30" y="0"/>
                  <a:pt x="15" y="3"/>
                  <a:pt x="0" y="8"/>
                </a:cubicBezTo>
                <a:lnTo>
                  <a:pt x="46" y="119"/>
                </a:lnTo>
                <a:lnTo>
                  <a:pt x="45" y="0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438400" y="2136775"/>
            <a:ext cx="30162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6%</a:t>
            </a:r>
            <a:endParaRPr lang="en-US" sz="2000">
              <a:latin typeface="Arial Narrow" pitchFamily="34" charset="0"/>
            </a:endParaRP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white">
          <a:xfrm>
            <a:off x="3794125" y="2794000"/>
            <a:ext cx="417513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latin typeface="Arial Narrow" pitchFamily="34" charset="0"/>
              </a:rPr>
              <a:t>31%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white">
          <a:xfrm>
            <a:off x="3190875" y="5167313"/>
            <a:ext cx="417513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27%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black">
          <a:xfrm>
            <a:off x="1300163" y="4370388"/>
            <a:ext cx="417512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latin typeface="Arial Narrow" pitchFamily="34" charset="0"/>
              </a:rPr>
              <a:t>19%</a:t>
            </a: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1184275" y="3284538"/>
            <a:ext cx="30162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5%</a:t>
            </a: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392238" y="2863850"/>
            <a:ext cx="30162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latin typeface="Arial Narrow" pitchFamily="34" charset="0"/>
              </a:rPr>
              <a:t>4%</a:t>
            </a: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1638300" y="2535238"/>
            <a:ext cx="30162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4%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1944688" y="2257425"/>
            <a:ext cx="30162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5000"/>
              </a:spcBef>
            </a:pPr>
            <a:r>
              <a:rPr lang="en-US" sz="2000">
                <a:latin typeface="Arial Narrow" pitchFamily="34" charset="0"/>
              </a:rPr>
              <a:t>4%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4973638" y="2057400"/>
            <a:ext cx="131762" cy="228600"/>
          </a:xfrm>
          <a:prstGeom prst="rect">
            <a:avLst/>
          </a:prstGeom>
          <a:solidFill>
            <a:srgbClr val="3399FF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4973638" y="2514600"/>
            <a:ext cx="131762" cy="228600"/>
          </a:xfrm>
          <a:prstGeom prst="rect">
            <a:avLst/>
          </a:prstGeom>
          <a:solidFill>
            <a:srgbClr val="FFCC0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4973638" y="2971800"/>
            <a:ext cx="131762" cy="228600"/>
          </a:xfrm>
          <a:prstGeom prst="rect">
            <a:avLst/>
          </a:prstGeom>
          <a:solidFill>
            <a:srgbClr val="9966FF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4973638" y="3457575"/>
            <a:ext cx="131762" cy="228600"/>
          </a:xfrm>
          <a:prstGeom prst="rect">
            <a:avLst/>
          </a:prstGeom>
          <a:solidFill>
            <a:srgbClr val="00E8E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4973638" y="3962400"/>
            <a:ext cx="131762" cy="228600"/>
          </a:xfrm>
          <a:prstGeom prst="rect">
            <a:avLst/>
          </a:prstGeom>
          <a:solidFill>
            <a:srgbClr val="FF681D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4973638" y="4657725"/>
            <a:ext cx="131762" cy="228600"/>
          </a:xfrm>
          <a:prstGeom prst="rect">
            <a:avLst/>
          </a:prstGeom>
          <a:solidFill>
            <a:srgbClr val="99FF6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4973638" y="5114925"/>
            <a:ext cx="131762" cy="228600"/>
          </a:xfrm>
          <a:prstGeom prst="rect">
            <a:avLst/>
          </a:prstGeom>
          <a:solidFill>
            <a:srgbClr val="DB73B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4953000" y="5572125"/>
            <a:ext cx="131763" cy="2286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1116013" y="6405563"/>
            <a:ext cx="2951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>
                <a:latin typeface="Arial" charset="0"/>
              </a:rPr>
              <a:t>ICU = intensive care unit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0" y="642938"/>
            <a:ext cx="67151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CS" sz="2800" dirty="0"/>
              <a:t>Rezistencija je posledica neodgovarajuće primene antibiotika</a:t>
            </a:r>
            <a:endParaRPr lang="en-US" sz="2800" dirty="0"/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500063" y="2000250"/>
            <a:ext cx="83581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dirty="0"/>
              <a:t>Pojavi rezistencije doprinosi: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Primena antibiotika a da infekcija nije prisutna “za svaki slučaj”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Lečenje kulture, a ne </a:t>
            </a:r>
            <a:r>
              <a:rPr lang="sr-Latn-CS" sz="2400" dirty="0" smtClean="0"/>
              <a:t>pacijenta(kolonizacija</a:t>
            </a:r>
            <a:r>
              <a:rPr lang="sr-Latn-CS" sz="2400" dirty="0"/>
              <a:t>, kontaminacija)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Neodgovarajuća empirijska Th (neadekvatan antbiotik)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Nastavljanje </a:t>
            </a:r>
            <a:r>
              <a:rPr lang="sr-Latn-CS" sz="2400" dirty="0" smtClean="0"/>
              <a:t>antibiotske </a:t>
            </a:r>
            <a:r>
              <a:rPr lang="sr-Latn-CS" sz="2400" dirty="0"/>
              <a:t>Th pošto je infekcija izlečena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NE de-eskaliranje Th pošto je antibiogram urađen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Subdoziranje antibiotika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Primena antibiotika koji ne penetriraju na mesto infekcije</a:t>
            </a:r>
          </a:p>
          <a:p>
            <a:pPr>
              <a:buFont typeface="Wingdings" pitchFamily="2" charset="2"/>
              <a:buChar char="§"/>
            </a:pPr>
            <a:r>
              <a:rPr lang="sr-Latn-CS" sz="2400" dirty="0"/>
              <a:t>Primena bakteriostatskih kada ozbiljnost infekcije zahteva baktericidni antibiotik</a:t>
            </a:r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2550" y="457200"/>
            <a:ext cx="7334250" cy="968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>
                <a:latin typeface="Arial" charset="0"/>
              </a:rPr>
              <a:t>Antibacterial resistance is on the rise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04800" y="2598738"/>
            <a:ext cx="3816350" cy="7540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latin typeface="Arial" charset="0"/>
              </a:rPr>
              <a:t>Fluoroquinolone-resistant </a:t>
            </a:r>
            <a:br>
              <a:rPr lang="en-US" sz="1600">
                <a:latin typeface="Arial" charset="0"/>
              </a:rPr>
            </a:br>
            <a:r>
              <a:rPr lang="en-US" sz="1600" i="1">
                <a:latin typeface="Arial" charset="0"/>
              </a:rPr>
              <a:t>Pseudomonas aeruginosa </a:t>
            </a:r>
            <a:br>
              <a:rPr lang="en-US" sz="1600" i="1">
                <a:latin typeface="Arial" charset="0"/>
              </a:rPr>
            </a:br>
            <a:r>
              <a:rPr lang="en-US" sz="1600">
                <a:latin typeface="Arial" charset="0"/>
              </a:rPr>
              <a:t>(2064 isolates tested)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31800" y="1768475"/>
            <a:ext cx="8712200" cy="822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Increase* Among Resistant Pathogens Causing Nosocomial ICU Infections</a:t>
            </a:r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gray">
          <a:xfrm>
            <a:off x="1217613" y="3424238"/>
            <a:ext cx="1830387" cy="1909762"/>
          </a:xfrm>
          <a:prstGeom prst="upArrow">
            <a:avLst>
              <a:gd name="adj1" fmla="val 59870"/>
              <a:gd name="adj2" fmla="val 53062"/>
            </a:avLst>
          </a:prstGeom>
          <a:solidFill>
            <a:schemeClr val="accent2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1666875" y="4800600"/>
            <a:ext cx="1000125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37%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4211638" y="2590800"/>
            <a:ext cx="4714875" cy="7540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latin typeface="Arial" charset="0"/>
              </a:rPr>
              <a:t>Third-generation cephalosporine-resistant</a:t>
            </a:r>
            <a:r>
              <a:rPr lang="en-US" sz="1600">
                <a:solidFill>
                  <a:srgbClr val="FFFFFF"/>
                </a:solidFill>
                <a:latin typeface="Arial" charset="0"/>
              </a:rPr>
              <a:t/>
            </a:r>
            <a:br>
              <a:rPr lang="en-US" sz="1600">
                <a:solidFill>
                  <a:srgbClr val="FFFFFF"/>
                </a:solidFill>
                <a:latin typeface="Arial" charset="0"/>
              </a:rPr>
            </a:br>
            <a:r>
              <a:rPr lang="en-US" sz="1600" i="1">
                <a:latin typeface="Arial" charset="0"/>
              </a:rPr>
              <a:t>Escherichia coli </a:t>
            </a:r>
            <a:br>
              <a:rPr lang="en-US" sz="1600" i="1">
                <a:latin typeface="Arial" charset="0"/>
              </a:rPr>
            </a:br>
            <a:r>
              <a:rPr lang="en-US" sz="1600">
                <a:latin typeface="Arial" charset="0"/>
              </a:rPr>
              <a:t>(1439 isolates tested)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5694363" y="4111625"/>
            <a:ext cx="1844675" cy="1298575"/>
          </a:xfrm>
          <a:prstGeom prst="upArrow">
            <a:avLst>
              <a:gd name="adj1" fmla="val 59870"/>
              <a:gd name="adj2" fmla="val 50856"/>
            </a:avLst>
          </a:prstGeom>
          <a:solidFill>
            <a:schemeClr val="accent1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6124575" y="4876800"/>
            <a:ext cx="1008063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14%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325438" y="5805488"/>
            <a:ext cx="8704262" cy="8413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  <a:tabLst>
                <a:tab pos="4111625" algn="ctr"/>
              </a:tabLst>
            </a:pPr>
            <a:r>
              <a:rPr lang="en-US" sz="1200">
                <a:solidFill>
                  <a:srgbClr val="FFFFFF"/>
                </a:solidFill>
                <a:latin typeface="Arial" charset="0"/>
              </a:rPr>
              <a:t>*</a:t>
            </a:r>
            <a:r>
              <a:rPr lang="en-US" sz="1200">
                <a:latin typeface="Arial" charset="0"/>
              </a:rPr>
              <a:t>Percent increase in proportion of pathogens resistant to indicated antimicrobial, 2002 vs 1997</a:t>
            </a:r>
            <a:r>
              <a:rPr lang="en-US" sz="1200">
                <a:latin typeface="Arial" charset="0"/>
                <a:cs typeface="Arial" charset="0"/>
              </a:rPr>
              <a:t>–</a:t>
            </a:r>
            <a:r>
              <a:rPr lang="en-US" sz="1200">
                <a:latin typeface="Arial" charset="0"/>
              </a:rPr>
              <a:t>2001.</a:t>
            </a:r>
          </a:p>
          <a:p>
            <a:pPr>
              <a:spcBef>
                <a:spcPct val="10000"/>
              </a:spcBef>
              <a:tabLst>
                <a:tab pos="4111625" algn="ctr"/>
              </a:tabLst>
            </a:pPr>
            <a:r>
              <a:rPr lang="en-US" sz="1200">
                <a:latin typeface="Arial" charset="0"/>
              </a:rPr>
              <a:t>Source: National Nosocomial Infections Surveillance (NNIS) System Report, data summary from January 1992 through June 2003, issued August 2003. </a:t>
            </a:r>
            <a:r>
              <a:rPr lang="en-US" sz="1200" i="1">
                <a:latin typeface="Arial" charset="0"/>
              </a:rPr>
              <a:t>Am J Infect Control.</a:t>
            </a:r>
            <a:r>
              <a:rPr lang="en-US" sz="1200">
                <a:latin typeface="Arial" charset="0"/>
              </a:rPr>
              <a:t> 2003;31:481-498. Also 	</a:t>
            </a:r>
            <a:r>
              <a:rPr lang="en-US" sz="1200">
                <a:latin typeface="Arial" charset="0"/>
                <a:hlinkClick r:id="rId3"/>
              </a:rPr>
              <a:t>http://www.cdc.gov/drugresistance/healthcare/ha/slideset.htm</a:t>
            </a:r>
            <a:r>
              <a:rPr lang="en-US" sz="1200">
                <a:latin typeface="Arial" charset="0"/>
              </a:rPr>
              <a:t>. Accessed March 10, 2005.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/>
              <a:t>Antibiotici koji br</a:t>
            </a:r>
            <a:r>
              <a:rPr lang="sr-Latn-CS" sz="3200"/>
              <a:t>zo stvaraju rezistenciju</a:t>
            </a:r>
            <a:endParaRPr lang="en-GB" sz="32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1447800"/>
          </a:xfrm>
        </p:spPr>
        <p:txBody>
          <a:bodyPr/>
          <a:lstStyle/>
          <a:p>
            <a:pPr eaLnBrk="1" hangingPunct="1"/>
            <a:r>
              <a:rPr lang="sr-Latn-CS" sz="2400" smtClean="0"/>
              <a:t>Najbrže razvijaju rezistenciju </a:t>
            </a:r>
            <a:r>
              <a:rPr lang="sr-Latn-CS" sz="2400" i="1" smtClean="0"/>
              <a:t>S.aureus, P.aeruginosa</a:t>
            </a:r>
            <a:r>
              <a:rPr lang="sr-Latn-CS" sz="2400" smtClean="0"/>
              <a:t> i Enterobacteriaceae (</a:t>
            </a:r>
            <a:r>
              <a:rPr lang="sr-Latn-CS" sz="2400" i="1" smtClean="0"/>
              <a:t>Acinetobacter, Serratia, Enterobacter</a:t>
            </a:r>
            <a:r>
              <a:rPr lang="sr-Latn-CS" sz="2400" smtClean="0"/>
              <a:t>)</a:t>
            </a:r>
            <a:endParaRPr lang="en-GB" sz="2400" smtClean="0"/>
          </a:p>
        </p:txBody>
      </p:sp>
      <p:graphicFrame>
        <p:nvGraphicFramePr>
          <p:cNvPr id="132100" name="Group 4"/>
          <p:cNvGraphicFramePr>
            <a:graphicFrameLocks noGrp="1"/>
          </p:cNvGraphicFramePr>
          <p:nvPr/>
        </p:nvGraphicFramePr>
        <p:xfrm>
          <a:off x="1000125" y="2428875"/>
          <a:ext cx="6934200" cy="3199321"/>
        </p:xfrm>
        <a:graphic>
          <a:graphicData uri="http://schemas.openxmlformats.org/drawingml/2006/table">
            <a:tbl>
              <a:tblPr/>
              <a:tblGrid>
                <a:gridCol w="3467100"/>
                <a:gridCol w="3467100"/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Induktori rezistencije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Slabi induktori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(preporučena terapija)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Ceftazidim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Cefepim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Imipenem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Meropenem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Gentamicin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Amikacin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Ciprofloksacin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Levofloksacin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Vankomicin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Minociklin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1D6EF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7131" name="TextBox 4"/>
          <p:cNvSpPr txBox="1">
            <a:spLocks noChangeArrowheads="1"/>
          </p:cNvSpPr>
          <p:nvPr/>
        </p:nvSpPr>
        <p:spPr bwMode="auto">
          <a:xfrm>
            <a:off x="214313" y="5929313"/>
            <a:ext cx="8570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/>
              <a:t>Potrebne 2 istovremene mutacije da bi patogen postao rezistentan na meropenem</a:t>
            </a:r>
          </a:p>
          <a:p>
            <a:r>
              <a:rPr lang="sr-Latn-CS"/>
              <a:t>(imipenem 1)-malo verovatno </a:t>
            </a:r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643446"/>
            <a:ext cx="8610600" cy="8826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Latn-CS" dirty="0" smtClean="0"/>
              <a:t>Kako poboljšati antibiotsku TH u JIL ?</a:t>
            </a:r>
            <a:br>
              <a:rPr lang="sr-Latn-CS" dirty="0" smtClean="0"/>
            </a:br>
            <a:r>
              <a:rPr lang="sr-Latn-CS" dirty="0" smtClean="0"/>
              <a:t>Zaključak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sr-Latn-CS" sz="2000" b="1" dirty="0" smtClean="0">
                <a:solidFill>
                  <a:srgbClr val="FF0000"/>
                </a:solidFill>
              </a:rPr>
              <a:t>Optimalna antimikrobna th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1205" name="Content Placeholder 4"/>
          <p:cNvSpPr>
            <a:spLocks noGrp="1"/>
          </p:cNvSpPr>
          <p:nvPr>
            <p:ph sz="half" idx="2"/>
          </p:nvPr>
        </p:nvSpPr>
        <p:spPr>
          <a:xfrm>
            <a:off x="142875" y="1357313"/>
            <a:ext cx="4433888" cy="2857500"/>
          </a:xfrm>
          <a:solidFill>
            <a:srgbClr val="92D050"/>
          </a:solidFill>
        </p:spPr>
        <p:txBody>
          <a:bodyPr/>
          <a:lstStyle/>
          <a:p>
            <a:r>
              <a:rPr lang="sr-Latn-CS" smtClean="0"/>
              <a:t>Rana (promptna) adekvatna inicijalna Th teških infekcija</a:t>
            </a:r>
          </a:p>
          <a:p>
            <a:r>
              <a:rPr lang="sr-Latn-CS" smtClean="0"/>
              <a:t>Pokriti sve verovatne patogene</a:t>
            </a:r>
          </a:p>
          <a:p>
            <a:r>
              <a:rPr lang="sr-Latn-CS" smtClean="0"/>
              <a:t>Up to date podaci o lokalnim patogenima i njihovoj osetljivosti </a:t>
            </a:r>
            <a:endParaRPr 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sr-Latn-CS" sz="2000" b="1" dirty="0" smtClean="0">
                <a:solidFill>
                  <a:srgbClr val="FF0000"/>
                </a:solidFill>
              </a:rPr>
              <a:t>Prevencija rezistencije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1206" name="Content Placeholder 5"/>
          <p:cNvSpPr>
            <a:spLocks noGrp="1"/>
          </p:cNvSpPr>
          <p:nvPr>
            <p:ph sz="quarter" idx="4"/>
          </p:nvPr>
        </p:nvSpPr>
        <p:spPr>
          <a:xfrm>
            <a:off x="4714875" y="1357313"/>
            <a:ext cx="4287838" cy="2857500"/>
          </a:xfrm>
          <a:solidFill>
            <a:srgbClr val="00B0F0"/>
          </a:solidFill>
        </p:spPr>
        <p:txBody>
          <a:bodyPr/>
          <a:lstStyle/>
          <a:p>
            <a:r>
              <a:rPr lang="sr-Latn-CS" dirty="0" smtClean="0"/>
              <a:t>De-eskalacija</a:t>
            </a:r>
          </a:p>
          <a:p>
            <a:r>
              <a:rPr lang="sr-Latn-CS" dirty="0" smtClean="0"/>
              <a:t>Skraćenje antibiotske Th</a:t>
            </a:r>
          </a:p>
          <a:p>
            <a:r>
              <a:rPr lang="sr-Latn-CS" dirty="0" smtClean="0"/>
              <a:t>Sekvencijalna (step-down, switch, follow on) terapija</a:t>
            </a:r>
          </a:p>
          <a:p>
            <a:r>
              <a:rPr lang="sr-Latn-CS" dirty="0" smtClean="0"/>
              <a:t>Ciklovanje antibiotika ?</a:t>
            </a:r>
          </a:p>
          <a:p>
            <a:endParaRPr lang="sr-Latn-C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0000"/>
                </a:solidFill>
              </a:rPr>
              <a:t>Problemi (naši)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 postoji razvijen i standardizovan sistem praćenja nozokomijalnih infekcija (lokalni patogeni)</a:t>
            </a:r>
          </a:p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Potrebno je razviti i sistem praćenja i izveštavanja o trendu antimikrobne rezistencije</a:t>
            </a:r>
          </a:p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Prisutna je preterana (produžena) profilaktična primena antibiotika koja vodi razvoju bakterijske rezistencije i maskira znake infekcije</a:t>
            </a:r>
          </a:p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Antimikrobna terapija se primenjuje u slučaju pozitivne kulture, čak i kad ona ne predstavlja pravog patogena (kolonizer, kontaminant)</a:t>
            </a:r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zaključak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Politika propisivanja antibiotika treba da omogući ranu adekvatnu primenu Ab, jer u suprotnom dolazi do povećanja morbiditeta, mortaliteta, dužine i cene lečenja.</a:t>
            </a:r>
          </a:p>
          <a:p>
            <a:r>
              <a:rPr lang="sr-Latn-C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De-eskalacija balansira između potrebe za adekvatnom inicijalnom Th i potrebe za izbegavanjem preterane antibiotske Th</a:t>
            </a:r>
          </a:p>
          <a:p>
            <a:r>
              <a:rPr lang="sr-Latn-CS" sz="2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Neopodno je definisati </a:t>
            </a:r>
            <a:r>
              <a:rPr lang="sr-Latn-CS" sz="2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protokole antimikrobne terapije i implementirati ih </a:t>
            </a:r>
            <a:r>
              <a:rPr lang="sr-Latn-CS" sz="2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 praksi (edukacija, drugačije administrativne mere)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Documents and Settings\bogdanov\Application Data\Microsoft\Media Catalog\Downloaded Clips\cl4a\j0185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 descr="Click To Downlo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4800600"/>
          </a:xfrm>
        </p:spPr>
        <p:txBody>
          <a:bodyPr/>
          <a:lstStyle/>
          <a:p>
            <a:pPr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hr-HR"/>
              <a:t>Budimo </a:t>
            </a:r>
            <a:r>
              <a:rPr lang="hr-HR">
                <a:solidFill>
                  <a:schemeClr val="accent2"/>
                </a:solidFill>
              </a:rPr>
              <a:t>(racionalni)</a:t>
            </a:r>
            <a:r>
              <a:rPr lang="hr-HR"/>
              <a:t> pobednici –</a:t>
            </a:r>
            <a:r>
              <a:rPr lang="hr-HR">
                <a:solidFill>
                  <a:schemeClr val="bg1"/>
                </a:solidFill>
              </a:rPr>
              <a:t> </a:t>
            </a:r>
            <a:br>
              <a:rPr lang="hr-HR">
                <a:solidFill>
                  <a:schemeClr val="bg1"/>
                </a:solidFill>
              </a:rPr>
            </a:br>
            <a:r>
              <a:rPr lang="hr-HR"/>
              <a:t/>
            </a:r>
            <a:br>
              <a:rPr lang="hr-HR"/>
            </a:br>
            <a:r>
              <a:rPr lang="hr-HR"/>
              <a:t/>
            </a:r>
            <a:br>
              <a:rPr lang="hr-HR"/>
            </a:br>
            <a:r>
              <a:rPr lang="hr-HR"/>
              <a:t/>
            </a:r>
            <a:br>
              <a:rPr lang="hr-HR"/>
            </a:br>
            <a:r>
              <a:rPr lang="hr-HR"/>
              <a:t/>
            </a:r>
            <a:br>
              <a:rPr lang="hr-HR"/>
            </a:br>
            <a:r>
              <a:rPr lang="hr-HR"/>
              <a:t/>
            </a:r>
            <a:br>
              <a:rPr lang="hr-HR"/>
            </a:br>
            <a:r>
              <a:rPr lang="hr-HR" sz="5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Osigurajmo budućnost</a:t>
            </a:r>
            <a:endParaRPr lang="en-US" sz="5400" b="1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 descr="Large confetti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772400" cy="1143000"/>
          </a:xfrm>
        </p:spPr>
        <p:txBody>
          <a:bodyPr/>
          <a:lstStyle/>
          <a:p>
            <a:pPr eaLnBrk="1" hangingPunct="1"/>
            <a:r>
              <a:rPr lang="hr-HR" altLang="en-US" sz="3200" b="1" smtClean="0"/>
              <a:t>URINARNE  INFEKCIJE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72450" cy="4191000"/>
          </a:xfrm>
        </p:spPr>
        <p:txBody>
          <a:bodyPr/>
          <a:lstStyle/>
          <a:p>
            <a:pPr eaLnBrk="1" hangingPunct="1"/>
            <a:r>
              <a:rPr lang="hr-HR" altLang="en-US" smtClean="0"/>
              <a:t>Najbrojnije</a:t>
            </a:r>
          </a:p>
          <a:p>
            <a:pPr lvl="1" eaLnBrk="1" hangingPunct="1"/>
            <a:r>
              <a:rPr lang="hr-HR" altLang="en-US" smtClean="0"/>
              <a:t>mortalitet manji nego pneumonije i sepse</a:t>
            </a:r>
          </a:p>
          <a:p>
            <a:pPr lvl="1" eaLnBrk="1" hangingPunct="1"/>
            <a:endParaRPr lang="hr-HR" altLang="en-US" smtClean="0"/>
          </a:p>
          <a:p>
            <a:pPr eaLnBrk="1" hangingPunct="1"/>
            <a:r>
              <a:rPr lang="hr-HR" altLang="en-US" smtClean="0"/>
              <a:t>Povezane s instrumentacijom urotrakta</a:t>
            </a:r>
          </a:p>
          <a:p>
            <a:pPr eaLnBrk="1" hangingPunct="1"/>
            <a:endParaRPr lang="hr-HR" altLang="en-US" smtClean="0"/>
          </a:p>
          <a:p>
            <a:pPr eaLnBrk="1" hangingPunct="1"/>
            <a:r>
              <a:rPr lang="hr-HR" altLang="en-US" smtClean="0"/>
              <a:t>Gram negative bakterije  </a:t>
            </a:r>
            <a:r>
              <a:rPr lang="hr-HR" altLang="en-US" b="1" smtClean="0"/>
              <a:t>i   </a:t>
            </a:r>
            <a:r>
              <a:rPr lang="hr-HR" altLang="en-US" i="1" smtClean="0"/>
              <a:t>Enterococcus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6F7D7C-B8A6-42AE-AA9C-67D63AA6033F}" type="slidenum">
              <a:rPr lang="hr-HR" altLang="en-US" sz="1400">
                <a:solidFill>
                  <a:schemeClr val="bg1"/>
                </a:solidFill>
              </a:rPr>
              <a:pPr eaLnBrk="1" hangingPunct="1"/>
              <a:t>4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2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 descr="Large confetti"/>
          <p:cNvSpPr>
            <a:spLocks noGrp="1"/>
          </p:cNvSpPr>
          <p:nvPr>
            <p:ph type="title"/>
          </p:nvPr>
        </p:nvSpPr>
        <p:spPr>
          <a:xfrm>
            <a:off x="1093788" y="284163"/>
            <a:ext cx="4478337" cy="1143000"/>
          </a:xfrm>
        </p:spPr>
        <p:txBody>
          <a:bodyPr/>
          <a:lstStyle/>
          <a:p>
            <a:pPr eaLnBrk="1" hangingPunct="1"/>
            <a:r>
              <a:rPr lang="hr-HR" altLang="en-US" sz="3200" b="1" smtClean="0"/>
              <a:t>PNEUMONIJE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57188" y="1928813"/>
            <a:ext cx="7772400" cy="4738687"/>
          </a:xfrm>
        </p:spPr>
        <p:txBody>
          <a:bodyPr/>
          <a:lstStyle/>
          <a:p>
            <a:pPr eaLnBrk="1" hangingPunct="1"/>
            <a:r>
              <a:rPr lang="hr-HR" altLang="en-US" dirty="0" smtClean="0"/>
              <a:t>Najozbiljnije BI</a:t>
            </a:r>
          </a:p>
          <a:p>
            <a:pPr lvl="4" eaLnBrk="1" hangingPunct="1"/>
            <a:endParaRPr lang="hr-HR" altLang="en-US" dirty="0" smtClean="0"/>
          </a:p>
          <a:p>
            <a:pPr eaLnBrk="1" hangingPunct="1"/>
            <a:r>
              <a:rPr lang="hr-HR" altLang="en-US" dirty="0" smtClean="0"/>
              <a:t>Prve po smrtnosti</a:t>
            </a:r>
          </a:p>
          <a:p>
            <a:pPr lvl="2" eaLnBrk="1" hangingPunct="1"/>
            <a:r>
              <a:rPr lang="hr-HR" altLang="en-US" sz="2000" dirty="0" smtClean="0"/>
              <a:t>Gram pozitivne: 5%</a:t>
            </a:r>
          </a:p>
          <a:p>
            <a:pPr lvl="2" eaLnBrk="1" hangingPunct="1"/>
            <a:r>
              <a:rPr lang="hr-HR" altLang="en-US" sz="2000" dirty="0" smtClean="0"/>
              <a:t>Gram negativne: 45-70%</a:t>
            </a:r>
          </a:p>
          <a:p>
            <a:pPr lvl="2" eaLnBrk="1" hangingPunct="1"/>
            <a:endParaRPr lang="hr-HR" altLang="en-US" sz="2000" dirty="0" smtClean="0"/>
          </a:p>
          <a:p>
            <a:pPr eaLnBrk="1" hangingPunct="1">
              <a:buNone/>
            </a:pPr>
            <a:r>
              <a:rPr lang="en-US" altLang="en-US" dirty="0" smtClean="0"/>
              <a:t>   </a:t>
            </a:r>
            <a:r>
              <a:rPr lang="hr-HR" altLang="en-US" dirty="0" smtClean="0"/>
              <a:t> rizični za penumoniju</a:t>
            </a:r>
          </a:p>
          <a:p>
            <a:pPr lvl="2" eaLnBrk="1" hangingPunct="1"/>
            <a:r>
              <a:rPr lang="hr-HR" altLang="en-US" sz="2000" dirty="0" smtClean="0"/>
              <a:t>Mehanički ventilirani </a:t>
            </a:r>
          </a:p>
          <a:p>
            <a:pPr lvl="2" eaLnBrk="1" hangingPunct="1"/>
            <a:r>
              <a:rPr lang="hr-HR" altLang="en-US" sz="2000" dirty="0" smtClean="0"/>
              <a:t>Operacije i </a:t>
            </a:r>
            <a:r>
              <a:rPr lang="en-US" altLang="en-US" sz="2000" dirty="0" err="1" smtClean="0"/>
              <a:t>povrde</a:t>
            </a:r>
            <a:r>
              <a:rPr lang="en-US" altLang="en-US" sz="2000" dirty="0" smtClean="0"/>
              <a:t> g</a:t>
            </a:r>
            <a:r>
              <a:rPr lang="hr-HR" altLang="en-US" sz="2000" dirty="0" smtClean="0"/>
              <a:t>rudnog kša</a:t>
            </a:r>
          </a:p>
          <a:p>
            <a:pPr lvl="2" eaLnBrk="1" hangingPunct="1"/>
            <a:r>
              <a:rPr lang="hr-HR" altLang="en-US" sz="2000" dirty="0" smtClean="0"/>
              <a:t>Nepokretni bolesnici</a:t>
            </a:r>
          </a:p>
          <a:p>
            <a:pPr lvl="2" eaLnBrk="1" hangingPunct="1"/>
            <a:r>
              <a:rPr lang="hr-HR" altLang="en-US" sz="2000" dirty="0" smtClean="0"/>
              <a:t>Gojazni </a:t>
            </a:r>
          </a:p>
        </p:txBody>
      </p:sp>
      <p:pic>
        <p:nvPicPr>
          <p:cNvPr id="15364" name="Picture 4" descr="http://svenontech.com/accident/images/ic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785938"/>
            <a:ext cx="4071937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1AED961-0CD8-4A13-9693-E673AE77ADB2}" type="slidenum">
              <a:rPr lang="hr-HR" altLang="en-US" sz="1400">
                <a:solidFill>
                  <a:schemeClr val="bg1"/>
                </a:solidFill>
              </a:rPr>
              <a:pPr eaLnBrk="1" hangingPunct="1"/>
              <a:t>5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39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en-US" sz="3200" b="1" smtClean="0"/>
              <a:t>SEPSE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928813"/>
            <a:ext cx="8643938" cy="4524375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/>
              <a:t>Druge po smrtnosti </a:t>
            </a:r>
          </a:p>
          <a:p>
            <a:pPr eaLnBrk="1" hangingPunct="1">
              <a:defRPr/>
            </a:pPr>
            <a:endParaRPr lang="hr-HR" dirty="0" smtClean="0"/>
          </a:p>
          <a:p>
            <a:pPr algn="ctr" eaLnBrk="1" hangingPunct="1">
              <a:buFontTx/>
              <a:buNone/>
              <a:defRPr/>
            </a:pPr>
            <a:r>
              <a:rPr lang="hr-HR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Podjela prema ishodištu:</a:t>
            </a:r>
          </a:p>
          <a:p>
            <a:pPr eaLnBrk="1" hangingPunct="1">
              <a:buFont typeface="Times New Roman" pitchFamily="18" charset="0"/>
              <a:buAutoNum type="arabicPeriod"/>
              <a:defRPr/>
            </a:pPr>
            <a:r>
              <a:rPr lang="en-US" sz="2800" dirty="0" err="1" smtClean="0"/>
              <a:t>Iz</a:t>
            </a:r>
            <a:r>
              <a:rPr lang="en-US" sz="2800" dirty="0" smtClean="0"/>
              <a:t>  intra</a:t>
            </a:r>
            <a:r>
              <a:rPr lang="hr-HR" sz="2800" dirty="0" smtClean="0"/>
              <a:t>venskih katetera</a:t>
            </a:r>
          </a:p>
          <a:p>
            <a:pPr lvl="2" eaLnBrk="1" hangingPunct="1">
              <a:defRPr/>
            </a:pPr>
            <a:r>
              <a:rPr lang="hr-HR" dirty="0" smtClean="0"/>
              <a:t>teže se prepoznaj</a:t>
            </a:r>
            <a:r>
              <a:rPr lang="en-US" dirty="0" smtClean="0"/>
              <a:t>u</a:t>
            </a:r>
          </a:p>
          <a:p>
            <a:pPr lvl="2" eaLnBrk="1" hangingPunct="1">
              <a:defRPr/>
            </a:pPr>
            <a:endParaRPr lang="en-US" dirty="0" smtClean="0"/>
          </a:p>
          <a:p>
            <a:pPr lvl="2" eaLnBrk="1" hangingPunct="1">
              <a:defRPr/>
            </a:pPr>
            <a:r>
              <a:rPr lang="en-US" sz="2800" dirty="0" smtClean="0"/>
              <a:t>2. </a:t>
            </a:r>
            <a:r>
              <a:rPr lang="hr-HR" sz="2800" dirty="0" smtClean="0"/>
              <a:t>iz nekog vidljivog žarišta </a:t>
            </a:r>
          </a:p>
          <a:p>
            <a:pPr lvl="3" eaLnBrk="1" hangingPunct="1">
              <a:buFont typeface="Wingdings" panose="05000000000000000000" pitchFamily="2" charset="2"/>
              <a:buNone/>
              <a:defRPr/>
            </a:pPr>
            <a:r>
              <a:rPr lang="hr-HR" dirty="0" smtClean="0"/>
              <a:t>(pneumonija, urinarna infekcija, infekcija rane)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882584B-F2B1-4FEE-8193-F8648C1850FD}" type="slidenum">
              <a:rPr lang="hr-HR" altLang="en-US" sz="1400">
                <a:solidFill>
                  <a:schemeClr val="bg1"/>
                </a:solidFill>
              </a:rPr>
              <a:pPr eaLnBrk="1" hangingPunct="1"/>
              <a:t>6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45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3200" b="1" dirty="0" smtClean="0"/>
              <a:t>INFEKCIJE  </a:t>
            </a:r>
            <a:r>
              <a:rPr lang="en-US" altLang="en-US" sz="3200" b="1" dirty="0" smtClean="0"/>
              <a:t>H</a:t>
            </a:r>
            <a:r>
              <a:rPr lang="hr-HR" altLang="en-US" sz="3200" b="1" dirty="0" smtClean="0"/>
              <a:t>IRURŠKIH  RANA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en-US" dirty="0" smtClean="0"/>
              <a:t>Prvi znak: crvenilo  &gt;2cm od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ivice</a:t>
            </a:r>
            <a:r>
              <a:rPr lang="hr-HR" altLang="en-US" dirty="0" smtClean="0"/>
              <a:t> rane</a:t>
            </a:r>
          </a:p>
          <a:p>
            <a:pPr lvl="1"/>
            <a:r>
              <a:rPr lang="hr-HR" altLang="en-US" dirty="0" smtClean="0"/>
              <a:t>potom otok, gnojenje</a:t>
            </a:r>
          </a:p>
          <a:p>
            <a:pPr lvl="1"/>
            <a:r>
              <a:rPr lang="hr-HR" altLang="en-US" dirty="0" smtClean="0"/>
              <a:t>moguće ishodište sepse</a:t>
            </a:r>
          </a:p>
          <a:p>
            <a:pPr lvl="1"/>
            <a:endParaRPr lang="hr-HR" altLang="en-US" dirty="0" smtClean="0"/>
          </a:p>
          <a:p>
            <a:r>
              <a:rPr lang="hr-HR" altLang="en-US" dirty="0" smtClean="0"/>
              <a:t>Uzročnici</a:t>
            </a:r>
          </a:p>
          <a:p>
            <a:pPr lvl="2"/>
            <a:r>
              <a:rPr lang="hr-HR" altLang="en-US" dirty="0" smtClean="0"/>
              <a:t>prvenstveno  </a:t>
            </a:r>
            <a:r>
              <a:rPr lang="hr-HR" altLang="en-US" i="1" dirty="0" smtClean="0"/>
              <a:t>Staph.aureus</a:t>
            </a:r>
          </a:p>
          <a:p>
            <a:pPr lvl="2"/>
            <a:r>
              <a:rPr lang="hr-HR" altLang="en-US" dirty="0" smtClean="0"/>
              <a:t>često i Gram negativni uzročnici</a:t>
            </a:r>
          </a:p>
          <a:p>
            <a:pPr lvl="2"/>
            <a:r>
              <a:rPr lang="en-US" altLang="en-US" dirty="0" err="1" smtClean="0"/>
              <a:t>obavezno</a:t>
            </a:r>
            <a:r>
              <a:rPr lang="hr-HR" altLang="en-US" dirty="0" smtClean="0"/>
              <a:t> uzeti bris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BBA03C8-8BA7-493D-AFE5-0D1DB5103AB1}" type="slidenum">
              <a:rPr lang="hr-HR" altLang="en-US" sz="1400">
                <a:solidFill>
                  <a:schemeClr val="bg1"/>
                </a:solidFill>
              </a:rPr>
              <a:pPr eaLnBrk="1" hangingPunct="1"/>
              <a:t>7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76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4800" smtClean="0"/>
              <a:t>Prevencija </a:t>
            </a:r>
            <a:r>
              <a:rPr lang="hr-HR" altLang="en-US" smtClean="0"/>
              <a:t>BI</a:t>
            </a:r>
          </a:p>
        </p:txBody>
      </p:sp>
      <p:sp>
        <p:nvSpPr>
          <p:cNvPr id="4" name="Trapezoid 3"/>
          <p:cNvSpPr/>
          <p:nvPr/>
        </p:nvSpPr>
        <p:spPr bwMode="auto">
          <a:xfrm>
            <a:off x="714375" y="4357688"/>
            <a:ext cx="6286500" cy="2286000"/>
          </a:xfrm>
          <a:prstGeom prst="trapezoid">
            <a:avLst>
              <a:gd name="adj" fmla="val 29535"/>
            </a:avLst>
          </a:prstGeom>
          <a:solidFill>
            <a:schemeClr val="bg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hr-HR" sz="2000" dirty="0">
                <a:latin typeface="Times New Roman" charset="0"/>
              </a:rPr>
              <a:t>    </a:t>
            </a: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EPIDEMIOLOŠKA SLUŽBA BOLNICE</a:t>
            </a:r>
          </a:p>
          <a:p>
            <a:pPr>
              <a:defRPr/>
            </a:pPr>
            <a:r>
              <a:rPr lang="hr-HR" sz="2000" dirty="0">
                <a:latin typeface="Times New Roman" charset="0"/>
              </a:rPr>
              <a:t>    </a:t>
            </a:r>
            <a:r>
              <a:rPr lang="hr-HR" sz="1600" dirty="0">
                <a:latin typeface="Times New Roman" charset="0"/>
              </a:rPr>
              <a:t>1. Nadzor, prijavljivanje i obrada epidemija</a:t>
            </a:r>
          </a:p>
          <a:p>
            <a:pPr>
              <a:defRPr/>
            </a:pPr>
            <a:r>
              <a:rPr lang="hr-HR" sz="1600" dirty="0">
                <a:latin typeface="Times New Roman" charset="0"/>
              </a:rPr>
              <a:t>     2. Edukacija osoblja (zdravstvenog i nezdravstvenog)</a:t>
            </a:r>
          </a:p>
          <a:p>
            <a:pPr>
              <a:defRPr/>
            </a:pPr>
            <a:r>
              <a:rPr lang="hr-HR" sz="1600" dirty="0">
                <a:latin typeface="Times New Roman" charset="0"/>
              </a:rPr>
              <a:t>     3. Skrining kliconoštva u osoblja</a:t>
            </a:r>
          </a:p>
          <a:p>
            <a:pPr>
              <a:defRPr/>
            </a:pPr>
            <a:r>
              <a:rPr lang="hr-HR" sz="1600" dirty="0">
                <a:latin typeface="Times New Roman" charset="0"/>
              </a:rPr>
              <a:t>     4. Praćenje upotrebe antibiotika </a:t>
            </a:r>
          </a:p>
          <a:p>
            <a:pPr>
              <a:defRPr/>
            </a:pPr>
            <a:r>
              <a:rPr lang="hr-HR" sz="1600" dirty="0">
                <a:latin typeface="Times New Roman" charset="0"/>
              </a:rPr>
              <a:t>                               (podaci o rezistenciji)</a:t>
            </a:r>
          </a:p>
          <a:p>
            <a:pPr>
              <a:defRPr/>
            </a:pPr>
            <a:r>
              <a:rPr lang="hr-HR" sz="1600" dirty="0">
                <a:latin typeface="Times New Roman" charset="0"/>
              </a:rPr>
              <a:t>     5. Revizija politike i procedura za kontrolu infekcija</a:t>
            </a:r>
          </a:p>
        </p:txBody>
      </p:sp>
      <p:sp>
        <p:nvSpPr>
          <p:cNvPr id="5" name="Trapezoid 4"/>
          <p:cNvSpPr/>
          <p:nvPr/>
        </p:nvSpPr>
        <p:spPr bwMode="auto">
          <a:xfrm>
            <a:off x="1428750" y="3429000"/>
            <a:ext cx="4857750" cy="930275"/>
          </a:xfrm>
          <a:prstGeom prst="trapezoid">
            <a:avLst>
              <a:gd name="adj" fmla="val 34940"/>
            </a:avLst>
          </a:prstGeom>
          <a:solidFill>
            <a:schemeClr val="bg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KOMISIJA  ZA BOLNIČKE  </a:t>
            </a:r>
          </a:p>
          <a:p>
            <a:pPr algn="ctr"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INFEKCIJE</a:t>
            </a:r>
          </a:p>
        </p:txBody>
      </p:sp>
      <p:sp>
        <p:nvSpPr>
          <p:cNvPr id="6" name="Trapezoid 5"/>
          <p:cNvSpPr/>
          <p:nvPr/>
        </p:nvSpPr>
        <p:spPr bwMode="auto">
          <a:xfrm>
            <a:off x="1785938" y="2643188"/>
            <a:ext cx="4143375" cy="787400"/>
          </a:xfrm>
          <a:prstGeom prst="trapezoid">
            <a:avLst/>
          </a:prstGeom>
          <a:solidFill>
            <a:schemeClr val="bg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STRUČNI </a:t>
            </a:r>
            <a:r>
              <a:rPr lang="hr-H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KOLEGIJUM</a:t>
            </a: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</a:endParaRPr>
          </a:p>
          <a:p>
            <a:pPr algn="ctr"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BOLNICE</a:t>
            </a:r>
          </a:p>
        </p:txBody>
      </p:sp>
      <p:sp>
        <p:nvSpPr>
          <p:cNvPr id="7" name="Isosceles Triangle 6"/>
          <p:cNvSpPr/>
          <p:nvPr/>
        </p:nvSpPr>
        <p:spPr bwMode="auto">
          <a:xfrm>
            <a:off x="2000250" y="1643063"/>
            <a:ext cx="3714750" cy="1000125"/>
          </a:xfrm>
          <a:prstGeom prst="triangle">
            <a:avLst>
              <a:gd name="adj" fmla="val 48222"/>
            </a:avLst>
          </a:prstGeom>
          <a:solidFill>
            <a:schemeClr val="bg1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hr-HR" sz="2000" dirty="0">
              <a:latin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50" y="2214563"/>
            <a:ext cx="2643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UPRAVA  BOLNICE</a:t>
            </a:r>
          </a:p>
        </p:txBody>
      </p:sp>
      <p:sp>
        <p:nvSpPr>
          <p:cNvPr id="20488" name="Slide Number Placeholder 9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4DEF113-0FE6-43A9-99B2-70B8923AAA88}" type="slidenum">
              <a:rPr lang="hr-HR" altLang="en-US" sz="1400">
                <a:solidFill>
                  <a:schemeClr val="bg1"/>
                </a:solidFill>
              </a:rPr>
              <a:pPr eaLnBrk="1" hangingPunct="1"/>
              <a:t>8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871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 sz="3200" dirty="0" smtClean="0"/>
              <a:t>OP</a:t>
            </a:r>
            <a:r>
              <a:rPr lang="en-US" altLang="en-US" sz="3200" dirty="0" smtClean="0"/>
              <a:t>Š</a:t>
            </a:r>
            <a:r>
              <a:rPr lang="hr-HR" altLang="en-US" sz="3200" dirty="0" smtClean="0"/>
              <a:t>E MERE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857375"/>
            <a:ext cx="8358187" cy="4786313"/>
          </a:xfrm>
        </p:spPr>
        <p:txBody>
          <a:bodyPr>
            <a:normAutofit fontScale="92500" lnSpcReduction="20000"/>
          </a:bodyPr>
          <a:lstStyle/>
          <a:p>
            <a:r>
              <a:rPr lang="hr-HR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Kliničke-</a:t>
            </a:r>
            <a:r>
              <a:rPr lang="hr-HR" altLang="en-US" sz="2800" dirty="0" smtClean="0"/>
              <a:t> otkrivanje i praćenje BI</a:t>
            </a:r>
          </a:p>
          <a:p>
            <a:pPr lvl="2"/>
            <a:endParaRPr lang="hr-HR" altLang="en-US" sz="2000" dirty="0" smtClean="0"/>
          </a:p>
          <a:p>
            <a:r>
              <a:rPr lang="hr-HR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Bakteriološke-</a:t>
            </a:r>
            <a:r>
              <a:rPr lang="hr-HR" altLang="en-US" sz="2800" dirty="0" smtClean="0"/>
              <a:t> ispitivanje bakteriološke zagađenosti:</a:t>
            </a:r>
          </a:p>
          <a:p>
            <a:pPr lvl="2"/>
            <a:r>
              <a:rPr lang="hr-HR" altLang="en-US" sz="2000" dirty="0" smtClean="0"/>
              <a:t>Prostora, pre</a:t>
            </a:r>
            <a:r>
              <a:rPr lang="en-US" altLang="en-US" sz="2000" dirty="0" smtClean="0"/>
              <a:t>d</a:t>
            </a:r>
            <a:r>
              <a:rPr lang="hr-HR" altLang="en-US" sz="2000" dirty="0" smtClean="0"/>
              <a:t>meta, uređaja i instrumentarij</a:t>
            </a:r>
            <a:r>
              <a:rPr lang="en-US" altLang="en-US" sz="2000" dirty="0" err="1" smtClean="0"/>
              <a:t>uma</a:t>
            </a:r>
            <a:endParaRPr lang="hr-HR" altLang="en-US" sz="2000" dirty="0" smtClean="0"/>
          </a:p>
          <a:p>
            <a:pPr lvl="2"/>
            <a:r>
              <a:rPr lang="hr-HR" altLang="en-US" sz="2000" dirty="0" smtClean="0"/>
              <a:t>Osoblja (kolonizacija sluznica)</a:t>
            </a:r>
          </a:p>
          <a:p>
            <a:pPr lvl="2"/>
            <a:r>
              <a:rPr lang="hr-HR" altLang="en-US" sz="2000" dirty="0" smtClean="0"/>
              <a:t>Provjera </a:t>
            </a:r>
            <a:r>
              <a:rPr lang="en-US" altLang="en-US" sz="2000" dirty="0" err="1" smtClean="0"/>
              <a:t>kvaliteta</a:t>
            </a:r>
            <a:r>
              <a:rPr lang="hr-HR" altLang="en-US" sz="2000" dirty="0" smtClean="0"/>
              <a:t> sterilizacije, dezinfekcije i dezinsekcije</a:t>
            </a:r>
          </a:p>
          <a:p>
            <a:pPr lvl="2"/>
            <a:endParaRPr lang="hr-HR" altLang="en-US" sz="2000" dirty="0" smtClean="0"/>
          </a:p>
          <a:p>
            <a:r>
              <a:rPr lang="hr-HR" alt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Higijenske</a:t>
            </a:r>
            <a:r>
              <a:rPr lang="hr-HR" altLang="en-US" sz="2800" dirty="0" smtClean="0"/>
              <a:t>:</a:t>
            </a:r>
          </a:p>
          <a:p>
            <a:pPr lvl="2"/>
            <a:r>
              <a:rPr lang="hr-HR" altLang="en-US" sz="2000" dirty="0" smtClean="0"/>
              <a:t>Kontrola prometa rublja, hrane i otpada</a:t>
            </a:r>
          </a:p>
          <a:p>
            <a:pPr lvl="2"/>
            <a:r>
              <a:rPr lang="hr-HR" altLang="en-US" sz="2000" dirty="0" smtClean="0"/>
              <a:t>Edukacija osoblja</a:t>
            </a:r>
          </a:p>
          <a:p>
            <a:pPr lvl="2"/>
            <a:r>
              <a:rPr lang="hr-HR" altLang="en-US" sz="2000" dirty="0" smtClean="0"/>
              <a:t>Izdvajanje osoblja s infekcijom i kolonizacijom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914C1A-4822-4894-BCD3-01134766A792}" type="slidenum">
              <a:rPr lang="hr-HR" altLang="en-US" sz="1400">
                <a:solidFill>
                  <a:schemeClr val="bg1"/>
                </a:solidFill>
              </a:rPr>
              <a:pPr eaLnBrk="1" hangingPunct="1"/>
              <a:t>9</a:t>
            </a:fld>
            <a:endParaRPr lang="hr-HR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96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1778</TotalTime>
  <Words>1801</Words>
  <Application>Microsoft Office PowerPoint</Application>
  <PresentationFormat>On-screen Show (4:3)</PresentationFormat>
  <Paragraphs>315</Paragraphs>
  <Slides>36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Wisp</vt:lpstr>
      <vt:lpstr>Chart</vt:lpstr>
      <vt:lpstr>Slide 1</vt:lpstr>
      <vt:lpstr>BOLNIČKE/NOZOKOMIJALNE  (Hospital acquired / Nosocomial) INFEKCIJE</vt:lpstr>
      <vt:lpstr>Najčešće vrste infekcija u ICU: NNIS podaci od 1992–1997</vt:lpstr>
      <vt:lpstr>URINARNE  INFEKCIJE</vt:lpstr>
      <vt:lpstr>PNEUMONIJE</vt:lpstr>
      <vt:lpstr>SEPSE</vt:lpstr>
      <vt:lpstr>INFEKCIJE  HIRURŠKIH  RANA</vt:lpstr>
      <vt:lpstr>Prevencija BI</vt:lpstr>
      <vt:lpstr>OPŠE MERE</vt:lpstr>
      <vt:lpstr>Edukacija osoblja- pranje ruku</vt:lpstr>
      <vt:lpstr>Mortalitet pripisan nozokomijanim infekcijama u JIl procenat smrtnih ishoda koji se ne bi javio u odsustvu infekcije </vt:lpstr>
      <vt:lpstr>Epidemiologija HAP, VAP</vt:lpstr>
      <vt:lpstr>Epidemiologija</vt:lpstr>
      <vt:lpstr>Dijagnoza HAP, VAP</vt:lpstr>
      <vt:lpstr>Antimikrobna terapija</vt:lpstr>
      <vt:lpstr>Greške prilikom dijagnostikovanja infekcije</vt:lpstr>
      <vt:lpstr>Svaki sat odlaganja antibiotske terapije u toku prvih 6 sati smanjuje preživljavanje za 7,6% po satu</vt:lpstr>
      <vt:lpstr>Efekat inicijalne antibiotske terapije na smrtnost</vt:lpstr>
      <vt:lpstr>Empirijska terapija</vt:lpstr>
      <vt:lpstr>Terapijski principi</vt:lpstr>
      <vt:lpstr>Adekvatna empirijska terapija</vt:lpstr>
      <vt:lpstr>NEODGOVARAJUĆA TERAPIJA </vt:lpstr>
      <vt:lpstr>Adekvatna empirijska terapija teških infekcija</vt:lpstr>
      <vt:lpstr>Dileme kombinovana vs monoterapija </vt:lpstr>
      <vt:lpstr>Slide 25</vt:lpstr>
      <vt:lpstr>Slide 26</vt:lpstr>
      <vt:lpstr>Dužina terapije</vt:lpstr>
      <vt:lpstr>REZISTENCIJA</vt:lpstr>
      <vt:lpstr>Slide 29</vt:lpstr>
      <vt:lpstr>Slide 30</vt:lpstr>
      <vt:lpstr>Antibacterial resistance is on the rise</vt:lpstr>
      <vt:lpstr>Antibiotici koji brzo stvaraju rezistenciju</vt:lpstr>
      <vt:lpstr>Kako poboljšati antibiotsku TH u JIL ? Zaključak</vt:lpstr>
      <vt:lpstr>Problemi (naši)</vt:lpstr>
      <vt:lpstr>zaključak</vt:lpstr>
      <vt:lpstr>Budimo (racionalni) pobednici –       Osigurajmo budućnost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Srdjan Stepanovic; Jasna Jevđić</dc:creator>
  <cp:lastModifiedBy>Anestezija</cp:lastModifiedBy>
  <cp:revision>267</cp:revision>
  <dcterms:created xsi:type="dcterms:W3CDTF">2006-06-15T16:39:20Z</dcterms:created>
  <dcterms:modified xsi:type="dcterms:W3CDTF">2018-04-03T08:35:51Z</dcterms:modified>
</cp:coreProperties>
</file>